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4" r:id="rId6"/>
    <p:sldId id="265" r:id="rId7"/>
    <p:sldId id="266" r:id="rId8"/>
    <p:sldId id="267" r:id="rId9"/>
    <p:sldId id="260" r:id="rId10"/>
    <p:sldId id="268" r:id="rId11"/>
    <p:sldId id="263" r:id="rId12"/>
    <p:sldId id="269"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Poppins Light" panose="00000400000000000000" pitchFamily="2" charset="0"/>
      <p:regular r:id="rId19"/>
      <p:italic r:id="rId20"/>
    </p:embeddedFont>
    <p:embeddedFont>
      <p:font typeface="Roboto Light" panose="02000000000000000000" pitchFamily="2" charset="0"/>
      <p:regular r:id="rId21"/>
      <p:italic r:id="rId22"/>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8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404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Shape 1"/>
          <p:cNvSpPr/>
          <p:nvPr/>
        </p:nvSpPr>
        <p:spPr>
          <a:xfrm>
            <a:off x="9265920" y="121920"/>
            <a:ext cx="1230630" cy="152400"/>
          </a:xfrm>
          <a:prstGeom prst="roundRect">
            <a:avLst>
              <a:gd name="adj" fmla="val 36000"/>
            </a:avLst>
          </a:prstGeom>
          <a:solidFill>
            <a:srgbClr val="FED7D7"/>
          </a:solidFill>
          <a:ln/>
        </p:spPr>
      </p:sp>
      <p:sp>
        <p:nvSpPr>
          <p:cNvPr id="6" name="Text 2"/>
          <p:cNvSpPr/>
          <p:nvPr/>
        </p:nvSpPr>
        <p:spPr>
          <a:xfrm>
            <a:off x="9326880" y="143232"/>
            <a:ext cx="1108710" cy="109657"/>
          </a:xfrm>
          <a:prstGeom prst="rect">
            <a:avLst/>
          </a:prstGeom>
          <a:noFill/>
          <a:ln/>
        </p:spPr>
        <p:txBody>
          <a:bodyPr wrap="none" lIns="0" tIns="0" rIns="0" bIns="0" rtlCol="0" anchor="t"/>
          <a:lstStyle/>
          <a:p>
            <a:pPr marL="0" indent="0">
              <a:lnSpc>
                <a:spcPts val="850"/>
              </a:lnSpc>
              <a:buNone/>
            </a:pPr>
            <a:r>
              <a:rPr lang="en-US" sz="700" dirty="0">
                <a:solidFill>
                  <a:srgbClr val="822727"/>
                </a:solidFill>
                <a:latin typeface="Inter, sans-serif Medium" pitchFamily="34" charset="0"/>
                <a:ea typeface="Inter, sans-serif Medium" pitchFamily="34" charset="-122"/>
                <a:cs typeface="Inter, sans-serif Medium" pitchFamily="34" charset="-120"/>
              </a:rPr>
              <a:t> Error uploading image.</a:t>
            </a:r>
            <a:endParaRPr lang="en-US" sz="700" dirty="0"/>
          </a:p>
        </p:txBody>
      </p:sp>
      <p:pic>
        <p:nvPicPr>
          <p:cNvPr id="7" name="Image 2" descr="preencoded.png"/>
          <p:cNvPicPr>
            <a:picLocks noChangeAspect="1"/>
          </p:cNvPicPr>
          <p:nvPr/>
        </p:nvPicPr>
        <p:blipFill>
          <a:blip r:embed="rId5"/>
          <a:stretch>
            <a:fillRect/>
          </a:stretch>
        </p:blipFill>
        <p:spPr>
          <a:xfrm>
            <a:off x="9326880" y="147042"/>
            <a:ext cx="91440" cy="91440"/>
          </a:xfrm>
          <a:prstGeom prst="rect">
            <a:avLst/>
          </a:prstGeom>
        </p:spPr>
      </p:pic>
      <p:sp>
        <p:nvSpPr>
          <p:cNvPr id="8" name="Text 3"/>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Умное сельское хозяйство: </a:t>
            </a:r>
            <a:r>
              <a:rPr lang="en-US" sz="4450" dirty="0" err="1">
                <a:solidFill>
                  <a:srgbClr val="F2F2F3"/>
                </a:solidFill>
                <a:latin typeface="Poppins Light" pitchFamily="34" charset="0"/>
                <a:ea typeface="Poppins Light" pitchFamily="34" charset="-122"/>
                <a:cs typeface="Poppins Light" pitchFamily="34" charset="-120"/>
              </a:rPr>
              <a:t>тепли</a:t>
            </a:r>
            <a:r>
              <a:rPr lang="ru-RU" sz="4450" dirty="0" err="1">
                <a:solidFill>
                  <a:srgbClr val="F2F2F3"/>
                </a:solidFill>
                <a:latin typeface="Poppins Light" pitchFamily="34" charset="0"/>
                <a:ea typeface="Poppins Light" pitchFamily="34" charset="-122"/>
                <a:cs typeface="Poppins Light" pitchFamily="34" charset="-120"/>
              </a:rPr>
              <a:t>ца</a:t>
            </a:r>
            <a:endParaRPr lang="en-US" sz="4450" dirty="0"/>
          </a:p>
        </p:txBody>
      </p:sp>
      <p:sp>
        <p:nvSpPr>
          <p:cNvPr id="9" name="Text 4"/>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AutoShape 2" descr="A detailed interior of a smart greenhouse equipped with advanced IoT sensors and systems. The greenhouse contains rows of healthy plants, with visible soil moisture sensors, air temperature and humidity sensors, and CO2 monitors attached to the structure. LED grow lights hang above the plants, while an automated drip irrigation system waters the soil. On one side, a central control panel with a touchscreen displays real-time data like soil moisture, air temperature, humidity, and CO2 levels. A robotic arm is tending to one of the plants, showcasing automation. The environment is clean and high-tech, emphasizing precision agriculture.">
            <a:extLst>
              <a:ext uri="{FF2B5EF4-FFF2-40B4-BE49-F238E27FC236}">
                <a16:creationId xmlns:a16="http://schemas.microsoft.com/office/drawing/2014/main" id="{E8BF481C-F2A8-42DB-A94E-E4FF5F28B2DA}"/>
              </a:ext>
            </a:extLst>
          </p:cNvPr>
          <p:cNvSpPr>
            <a:spLocks noChangeAspect="1" noChangeArrowheads="1"/>
          </p:cNvSpPr>
          <p:nvPr/>
        </p:nvSpPr>
        <p:spPr bwMode="auto">
          <a:xfrm>
            <a:off x="8197811" y="34465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AutoShape 4" descr="A detailed interior of a smart greenhouse equipped with advanced IoT sensors and systems. The greenhouse contains rows of healthy plants, with visible soil moisture sensors, air temperature and humidity sensors, and CO2 monitors attached to the structure. LED grow lights hang above the plants, while an automated drip irrigation system waters the soil. On one side, a central control panel with a touchscreen displays real-time data like soil moisture, air temperature, humidity, and CO2 levels. A robotic arm is tending to one of the plants, showcasing automation. The environment is clean and high-tech, emphasizing precision agriculture.">
            <a:extLst>
              <a:ext uri="{FF2B5EF4-FFF2-40B4-BE49-F238E27FC236}">
                <a16:creationId xmlns:a16="http://schemas.microsoft.com/office/drawing/2014/main" id="{C99416CB-F9C8-47DC-9606-48D417FD39E0}"/>
              </a:ext>
            </a:extLst>
          </p:cNvPr>
          <p:cNvSpPr>
            <a:spLocks noChangeAspect="1" noChangeArrowheads="1"/>
          </p:cNvSpPr>
          <p:nvPr/>
        </p:nvSpPr>
        <p:spPr bwMode="auto">
          <a:xfrm>
            <a:off x="8350211" y="35989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3" name="Рисунок 12">
            <a:extLst>
              <a:ext uri="{FF2B5EF4-FFF2-40B4-BE49-F238E27FC236}">
                <a16:creationId xmlns:a16="http://schemas.microsoft.com/office/drawing/2014/main" id="{BDC183DA-901B-40DD-82E5-20A6907177B8}"/>
              </a:ext>
            </a:extLst>
          </p:cNvPr>
          <p:cNvPicPr>
            <a:picLocks noChangeAspect="1"/>
          </p:cNvPicPr>
          <p:nvPr/>
        </p:nvPicPr>
        <p:blipFill>
          <a:blip r:embed="rId6"/>
          <a:stretch>
            <a:fillRect/>
          </a:stretch>
        </p:blipFill>
        <p:spPr>
          <a:xfrm>
            <a:off x="9009937" y="0"/>
            <a:ext cx="5733351" cy="8229600"/>
          </a:xfrm>
          <a:prstGeom prst="rect">
            <a:avLst/>
          </a:prstGeom>
        </p:spPr>
      </p:pic>
      <p:sp>
        <p:nvSpPr>
          <p:cNvPr id="14" name="TextBox 13">
            <a:extLst>
              <a:ext uri="{FF2B5EF4-FFF2-40B4-BE49-F238E27FC236}">
                <a16:creationId xmlns:a16="http://schemas.microsoft.com/office/drawing/2014/main" id="{52D69596-83DF-4BB1-8C8B-AD36A2FF7485}"/>
              </a:ext>
            </a:extLst>
          </p:cNvPr>
          <p:cNvSpPr txBox="1"/>
          <p:nvPr/>
        </p:nvSpPr>
        <p:spPr>
          <a:xfrm>
            <a:off x="2442079" y="6434667"/>
            <a:ext cx="4873121" cy="1477328"/>
          </a:xfrm>
          <a:prstGeom prst="rect">
            <a:avLst/>
          </a:prstGeom>
          <a:noFill/>
        </p:spPr>
        <p:txBody>
          <a:bodyPr wrap="square" rtlCol="0">
            <a:spAutoFit/>
          </a:bodyPr>
          <a:lstStyle/>
          <a:p>
            <a:r>
              <a:rPr lang="ru-RU" dirty="0">
                <a:solidFill>
                  <a:srgbClr val="FF0000"/>
                </a:solidFill>
              </a:rPr>
              <a:t>Ибрагимова </a:t>
            </a:r>
            <a:r>
              <a:rPr lang="ru-RU" dirty="0" err="1">
                <a:solidFill>
                  <a:srgbClr val="FF0000"/>
                </a:solidFill>
              </a:rPr>
              <a:t>Райена</a:t>
            </a:r>
            <a:r>
              <a:rPr lang="ru-RU" dirty="0">
                <a:solidFill>
                  <a:srgbClr val="FF0000"/>
                </a:solidFill>
              </a:rPr>
              <a:t>,</a:t>
            </a:r>
          </a:p>
          <a:p>
            <a:r>
              <a:rPr lang="ru-RU" dirty="0" err="1">
                <a:solidFill>
                  <a:srgbClr val="FF0000"/>
                </a:solidFill>
              </a:rPr>
              <a:t>Омуракунова</a:t>
            </a:r>
            <a:r>
              <a:rPr lang="ru-RU" dirty="0">
                <a:solidFill>
                  <a:srgbClr val="FF0000"/>
                </a:solidFill>
              </a:rPr>
              <a:t> Айлин,</a:t>
            </a:r>
          </a:p>
          <a:p>
            <a:r>
              <a:rPr lang="ru-RU" dirty="0" err="1">
                <a:solidFill>
                  <a:srgbClr val="FF0000"/>
                </a:solidFill>
              </a:rPr>
              <a:t>Осмонов</a:t>
            </a:r>
            <a:r>
              <a:rPr lang="ru-RU" dirty="0">
                <a:solidFill>
                  <a:srgbClr val="FF0000"/>
                </a:solidFill>
              </a:rPr>
              <a:t> </a:t>
            </a:r>
            <a:r>
              <a:rPr lang="ru-RU" dirty="0" err="1">
                <a:solidFill>
                  <a:srgbClr val="FF0000"/>
                </a:solidFill>
              </a:rPr>
              <a:t>Медер</a:t>
            </a:r>
            <a:r>
              <a:rPr lang="ru-RU" dirty="0">
                <a:solidFill>
                  <a:srgbClr val="FF0000"/>
                </a:solidFill>
              </a:rPr>
              <a:t>,</a:t>
            </a:r>
          </a:p>
          <a:p>
            <a:r>
              <a:rPr lang="ru-RU" dirty="0" err="1">
                <a:solidFill>
                  <a:srgbClr val="FF0000"/>
                </a:solidFill>
              </a:rPr>
              <a:t>Тоголокова</a:t>
            </a:r>
            <a:r>
              <a:rPr lang="ru-RU" dirty="0">
                <a:solidFill>
                  <a:srgbClr val="FF0000"/>
                </a:solidFill>
              </a:rPr>
              <a:t> </a:t>
            </a:r>
            <a:r>
              <a:rPr lang="ru-RU" dirty="0" err="1">
                <a:solidFill>
                  <a:srgbClr val="FF0000"/>
                </a:solidFill>
              </a:rPr>
              <a:t>Айназик</a:t>
            </a:r>
            <a:br>
              <a:rPr lang="ru-RU" dirty="0">
                <a:solidFill>
                  <a:srgbClr val="FF0000"/>
                </a:solidFill>
              </a:rPr>
            </a:br>
            <a:r>
              <a:rPr lang="en-US" b="1" dirty="0">
                <a:solidFill>
                  <a:srgbClr val="FF0000"/>
                </a:solidFill>
              </a:rPr>
              <a:t>CS-16-24</a:t>
            </a:r>
            <a:endParaRPr lang="ru-RU"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92AFD5-F4C0-407F-9437-441C3B4B1A24}"/>
              </a:ext>
            </a:extLst>
          </p:cNvPr>
          <p:cNvSpPr txBox="1"/>
          <p:nvPr/>
        </p:nvSpPr>
        <p:spPr>
          <a:xfrm>
            <a:off x="33867" y="101601"/>
            <a:ext cx="10759420" cy="646331"/>
          </a:xfrm>
          <a:prstGeom prst="rect">
            <a:avLst/>
          </a:prstGeom>
          <a:noFill/>
        </p:spPr>
        <p:txBody>
          <a:bodyPr wrap="none" rtlCol="0">
            <a:spAutoFit/>
          </a:bodyPr>
          <a:lstStyle/>
          <a:p>
            <a:r>
              <a:rPr lang="ru-RU">
                <a:solidFill>
                  <a:srgbClr val="FF0000"/>
                </a:solidFill>
              </a:rPr>
              <a:t> </a:t>
            </a:r>
            <a:r>
              <a:rPr lang="ru-RU" sz="3600" b="1" i="1">
                <a:solidFill>
                  <a:schemeClr val="bg1"/>
                </a:solidFill>
              </a:rPr>
              <a:t>Куда </a:t>
            </a:r>
            <a:r>
              <a:rPr lang="ru-RU" sz="3600" b="1" i="1" dirty="0">
                <a:solidFill>
                  <a:schemeClr val="bg1"/>
                </a:solidFill>
              </a:rPr>
              <a:t>же направляется вся информация датчиков?</a:t>
            </a:r>
          </a:p>
        </p:txBody>
      </p:sp>
      <p:sp>
        <p:nvSpPr>
          <p:cNvPr id="4" name="TextBox 3">
            <a:extLst>
              <a:ext uri="{FF2B5EF4-FFF2-40B4-BE49-F238E27FC236}">
                <a16:creationId xmlns:a16="http://schemas.microsoft.com/office/drawing/2014/main" id="{0C3EF22D-7D9B-4044-B5F3-138909C71880}"/>
              </a:ext>
            </a:extLst>
          </p:cNvPr>
          <p:cNvSpPr txBox="1"/>
          <p:nvPr/>
        </p:nvSpPr>
        <p:spPr>
          <a:xfrm>
            <a:off x="203200" y="747932"/>
            <a:ext cx="13275733" cy="7007535"/>
          </a:xfrm>
          <a:prstGeom prst="rect">
            <a:avLst/>
          </a:prstGeom>
          <a:noFill/>
        </p:spPr>
        <p:txBody>
          <a:bodyPr wrap="square">
            <a:spAutoFit/>
          </a:bodyPr>
          <a:lstStyle/>
          <a:p>
            <a:r>
              <a:rPr lang="ru-RU" b="1" dirty="0">
                <a:solidFill>
                  <a:schemeClr val="bg1"/>
                </a:solidFill>
              </a:rPr>
              <a:t>1. Локальный контроллер (локальная сеть)</a:t>
            </a:r>
          </a:p>
          <a:p>
            <a:r>
              <a:rPr lang="ru-RU" dirty="0">
                <a:solidFill>
                  <a:schemeClr val="bg1"/>
                </a:solidFill>
              </a:rPr>
              <a:t>Датчики передают данные на локальный контроллер или шлюз, который обрабатывает информацию на месте. Например:</a:t>
            </a:r>
          </a:p>
          <a:p>
            <a:pPr>
              <a:buFont typeface="Arial" panose="020B0604020202020204" pitchFamily="34" charset="0"/>
              <a:buChar char="•"/>
            </a:pPr>
            <a:r>
              <a:rPr lang="ru-RU" dirty="0">
                <a:solidFill>
                  <a:schemeClr val="bg1"/>
                </a:solidFill>
              </a:rPr>
              <a:t>Автоматизация полива или вентиляции.</a:t>
            </a:r>
          </a:p>
          <a:p>
            <a:pPr>
              <a:buFont typeface="Arial" panose="020B0604020202020204" pitchFamily="34" charset="0"/>
              <a:buChar char="•"/>
            </a:pPr>
            <a:r>
              <a:rPr lang="ru-RU" dirty="0">
                <a:solidFill>
                  <a:schemeClr val="bg1"/>
                </a:solidFill>
              </a:rPr>
              <a:t>Быстрая реакция на изменения условий (влажность, температура).</a:t>
            </a:r>
          </a:p>
          <a:p>
            <a:r>
              <a:rPr lang="ru-RU" b="1" dirty="0">
                <a:solidFill>
                  <a:schemeClr val="bg1"/>
                </a:solidFill>
              </a:rPr>
              <a:t>2. Облачное хранилище</a:t>
            </a:r>
          </a:p>
          <a:p>
            <a:r>
              <a:rPr lang="ru-RU" dirty="0">
                <a:solidFill>
                  <a:schemeClr val="bg1"/>
                </a:solidFill>
              </a:rPr>
              <a:t>Данные отправляются на серверы облачного провайдера через интернет. Там они:</a:t>
            </a:r>
          </a:p>
          <a:p>
            <a:pPr>
              <a:buFont typeface="Arial" panose="020B0604020202020204" pitchFamily="34" charset="0"/>
              <a:buChar char="•"/>
            </a:pPr>
            <a:r>
              <a:rPr lang="ru-RU" dirty="0">
                <a:solidFill>
                  <a:schemeClr val="bg1"/>
                </a:solidFill>
              </a:rPr>
              <a:t>Сохраняются для долгосрочного анализа.</a:t>
            </a:r>
          </a:p>
          <a:p>
            <a:pPr>
              <a:buFont typeface="Arial" panose="020B0604020202020204" pitchFamily="34" charset="0"/>
              <a:buChar char="•"/>
            </a:pPr>
            <a:r>
              <a:rPr lang="ru-RU" dirty="0">
                <a:solidFill>
                  <a:schemeClr val="bg1"/>
                </a:solidFill>
              </a:rPr>
              <a:t>Доступны в реальном времени через мобильные приложения или веб-интерфейсы.</a:t>
            </a:r>
          </a:p>
          <a:p>
            <a:r>
              <a:rPr lang="ru-RU" b="1" dirty="0">
                <a:solidFill>
                  <a:schemeClr val="bg1"/>
                </a:solidFill>
              </a:rPr>
              <a:t>3. Централизованная система управления (</a:t>
            </a:r>
            <a:r>
              <a:rPr lang="ru-RU" b="1" dirty="0" err="1">
                <a:solidFill>
                  <a:schemeClr val="bg1"/>
                </a:solidFill>
              </a:rPr>
              <a:t>IoT</a:t>
            </a:r>
            <a:r>
              <a:rPr lang="ru-RU" b="1" dirty="0">
                <a:solidFill>
                  <a:schemeClr val="bg1"/>
                </a:solidFill>
              </a:rPr>
              <a:t>-платформа)</a:t>
            </a:r>
          </a:p>
          <a:p>
            <a:r>
              <a:rPr lang="ru-RU" dirty="0">
                <a:solidFill>
                  <a:schemeClr val="bg1"/>
                </a:solidFill>
              </a:rPr>
              <a:t>На </a:t>
            </a:r>
            <a:r>
              <a:rPr lang="ru-RU" dirty="0" err="1">
                <a:solidFill>
                  <a:schemeClr val="bg1"/>
                </a:solidFill>
              </a:rPr>
              <a:t>IoT</a:t>
            </a:r>
            <a:r>
              <a:rPr lang="ru-RU" dirty="0">
                <a:solidFill>
                  <a:schemeClr val="bg1"/>
                </a:solidFill>
              </a:rPr>
              <a:t>-платформе данные анализируются и визуализируются. Система может:</a:t>
            </a:r>
          </a:p>
          <a:p>
            <a:pPr>
              <a:buFont typeface="Arial" panose="020B0604020202020204" pitchFamily="34" charset="0"/>
              <a:buChar char="•"/>
            </a:pPr>
            <a:r>
              <a:rPr lang="ru-RU" dirty="0">
                <a:solidFill>
                  <a:schemeClr val="bg1"/>
                </a:solidFill>
              </a:rPr>
              <a:t>Генерировать отчёты о состоянии почвы, растений или окружающей среды.</a:t>
            </a:r>
          </a:p>
          <a:p>
            <a:pPr>
              <a:buFont typeface="Arial" panose="020B0604020202020204" pitchFamily="34" charset="0"/>
              <a:buChar char="•"/>
            </a:pPr>
            <a:r>
              <a:rPr lang="ru-RU" dirty="0">
                <a:solidFill>
                  <a:schemeClr val="bg1"/>
                </a:solidFill>
              </a:rPr>
              <a:t>Отправлять уведомления о необходимости вмешательства (например, подкормка удобрениями).</a:t>
            </a:r>
          </a:p>
          <a:p>
            <a:r>
              <a:rPr lang="ru-RU" b="1" dirty="0">
                <a:solidFill>
                  <a:schemeClr val="bg1"/>
                </a:solidFill>
              </a:rPr>
              <a:t>4. Устройства пользователя (мобильные и настольные приложения)</a:t>
            </a:r>
          </a:p>
          <a:p>
            <a:r>
              <a:rPr lang="ru-RU" dirty="0">
                <a:solidFill>
                  <a:schemeClr val="bg1"/>
                </a:solidFill>
              </a:rPr>
              <a:t>Фермеры или управляющие получают данные через приложения:</a:t>
            </a:r>
          </a:p>
          <a:p>
            <a:pPr>
              <a:buFont typeface="Arial" panose="020B0604020202020204" pitchFamily="34" charset="0"/>
              <a:buChar char="•"/>
            </a:pPr>
            <a:r>
              <a:rPr lang="ru-RU" dirty="0">
                <a:solidFill>
                  <a:schemeClr val="bg1"/>
                </a:solidFill>
              </a:rPr>
              <a:t>Просмотр текущих показателей.</a:t>
            </a:r>
          </a:p>
          <a:p>
            <a:pPr>
              <a:buFont typeface="Arial" panose="020B0604020202020204" pitchFamily="34" charset="0"/>
              <a:buChar char="•"/>
            </a:pPr>
            <a:r>
              <a:rPr lang="ru-RU" dirty="0">
                <a:solidFill>
                  <a:schemeClr val="bg1"/>
                </a:solidFill>
              </a:rPr>
              <a:t>Управление системами (включение/выключение полива, настройки параметров).</a:t>
            </a:r>
          </a:p>
          <a:p>
            <a:r>
              <a:rPr lang="ru-RU" b="1" dirty="0">
                <a:solidFill>
                  <a:schemeClr val="bg1"/>
                </a:solidFill>
              </a:rPr>
              <a:t>5. Системы анализа данных и машинного обучения</a:t>
            </a:r>
          </a:p>
          <a:p>
            <a:r>
              <a:rPr lang="ru-RU" dirty="0">
                <a:solidFill>
                  <a:schemeClr val="bg1"/>
                </a:solidFill>
              </a:rPr>
              <a:t>Собранные данные используются для прогнозов:</a:t>
            </a:r>
          </a:p>
          <a:p>
            <a:pPr>
              <a:buFont typeface="Arial" panose="020B0604020202020204" pitchFamily="34" charset="0"/>
              <a:buChar char="•"/>
            </a:pPr>
            <a:r>
              <a:rPr lang="ru-RU" dirty="0">
                <a:solidFill>
                  <a:schemeClr val="bg1"/>
                </a:solidFill>
              </a:rPr>
              <a:t>Оптимизация выращивания (определение лучшего времени для посадки, полива, уборки).</a:t>
            </a:r>
          </a:p>
          <a:p>
            <a:pPr>
              <a:buFont typeface="Arial" panose="020B0604020202020204" pitchFamily="34" charset="0"/>
              <a:buChar char="•"/>
            </a:pPr>
            <a:r>
              <a:rPr lang="ru-RU" dirty="0">
                <a:solidFill>
                  <a:schemeClr val="bg1"/>
                </a:solidFill>
              </a:rPr>
              <a:t>Анализ климатических изменений или воздействия удобрений.</a:t>
            </a:r>
          </a:p>
          <a:p>
            <a:r>
              <a:rPr lang="ru-RU" b="1" dirty="0">
                <a:solidFill>
                  <a:schemeClr val="bg1"/>
                </a:solidFill>
              </a:rPr>
              <a:t>6. Обратная связь в системы автоматизации</a:t>
            </a:r>
          </a:p>
          <a:p>
            <a:r>
              <a:rPr lang="ru-RU" dirty="0">
                <a:solidFill>
                  <a:schemeClr val="bg1"/>
                </a:solidFill>
              </a:rPr>
              <a:t>На основе полученных данных умные системы автоматически:</a:t>
            </a:r>
          </a:p>
          <a:p>
            <a:pPr>
              <a:buFont typeface="Arial" panose="020B0604020202020204" pitchFamily="34" charset="0"/>
              <a:buChar char="•"/>
            </a:pPr>
            <a:r>
              <a:rPr lang="ru-RU" dirty="0">
                <a:solidFill>
                  <a:schemeClr val="bg1"/>
                </a:solidFill>
              </a:rPr>
              <a:t>Включают полив, вентиляцию или обогрев.</a:t>
            </a:r>
          </a:p>
          <a:p>
            <a:pPr>
              <a:buFont typeface="Arial" panose="020B0604020202020204" pitchFamily="34" charset="0"/>
              <a:buChar char="•"/>
            </a:pPr>
            <a:r>
              <a:rPr lang="ru-RU" dirty="0">
                <a:solidFill>
                  <a:schemeClr val="bg1"/>
                </a:solidFill>
              </a:rPr>
              <a:t>Регулируют подачу удобрений или CO2.</a:t>
            </a:r>
          </a:p>
        </p:txBody>
      </p:sp>
      <p:sp>
        <p:nvSpPr>
          <p:cNvPr id="5" name="Прямоугольник 4">
            <a:extLst>
              <a:ext uri="{FF2B5EF4-FFF2-40B4-BE49-F238E27FC236}">
                <a16:creationId xmlns:a16="http://schemas.microsoft.com/office/drawing/2014/main" id="{F202500F-86D2-4795-8CD7-F8903A997FB3}"/>
              </a:ext>
            </a:extLst>
          </p:cNvPr>
          <p:cNvSpPr/>
          <p:nvPr/>
        </p:nvSpPr>
        <p:spPr>
          <a:xfrm>
            <a:off x="12643556" y="7755467"/>
            <a:ext cx="1986844" cy="47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5802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Перспективы развития умных теплиц в сельском хозяйстве</a:t>
            </a:r>
            <a:endParaRPr lang="en-US" sz="4450" dirty="0"/>
          </a:p>
        </p:txBody>
      </p:sp>
      <p:pic>
        <p:nvPicPr>
          <p:cNvPr id="3" name="Image 0" descr="preencoded.png"/>
          <p:cNvPicPr>
            <a:picLocks noChangeAspect="1"/>
          </p:cNvPicPr>
          <p:nvPr/>
        </p:nvPicPr>
        <p:blipFill>
          <a:blip r:embed="rId3"/>
          <a:stretch>
            <a:fillRect/>
          </a:stretch>
        </p:blipFill>
        <p:spPr>
          <a:xfrm>
            <a:off x="2977396" y="2491978"/>
            <a:ext cx="2152531" cy="1666756"/>
          </a:xfrm>
          <a:prstGeom prst="rect">
            <a:avLst/>
          </a:prstGeom>
        </p:spPr>
      </p:pic>
      <p:sp>
        <p:nvSpPr>
          <p:cNvPr id="4" name="Text 1"/>
          <p:cNvSpPr/>
          <p:nvPr/>
        </p:nvSpPr>
        <p:spPr>
          <a:xfrm>
            <a:off x="4012287" y="3314938"/>
            <a:ext cx="82629" cy="452795"/>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2"/>
          <p:cNvSpPr/>
          <p:nvPr/>
        </p:nvSpPr>
        <p:spPr>
          <a:xfrm>
            <a:off x="5356265" y="2899410"/>
            <a:ext cx="4264104" cy="353735"/>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Устойчивое сельское хозяйство</a:t>
            </a:r>
            <a:endParaRPr lang="en-US" sz="2200" dirty="0"/>
          </a:p>
        </p:txBody>
      </p:sp>
      <p:sp>
        <p:nvSpPr>
          <p:cNvPr id="6" name="Text 3"/>
          <p:cNvSpPr/>
          <p:nvPr/>
        </p:nvSpPr>
        <p:spPr>
          <a:xfrm>
            <a:off x="5356265" y="3388876"/>
            <a:ext cx="5755124" cy="362307"/>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Умные теплицы способствуют устойчивому развитию.</a:t>
            </a:r>
            <a:endParaRPr lang="en-US" sz="1750" dirty="0"/>
          </a:p>
        </p:txBody>
      </p:sp>
      <p:sp>
        <p:nvSpPr>
          <p:cNvPr id="7" name="Shape 4"/>
          <p:cNvSpPr/>
          <p:nvPr/>
        </p:nvSpPr>
        <p:spPr>
          <a:xfrm>
            <a:off x="5186482" y="4171712"/>
            <a:ext cx="8595003" cy="15240"/>
          </a:xfrm>
          <a:prstGeom prst="roundRect">
            <a:avLst>
              <a:gd name="adj" fmla="val 623958"/>
            </a:avLst>
          </a:prstGeom>
          <a:solidFill>
            <a:srgbClr val="56565B"/>
          </a:solidFill>
          <a:ln/>
        </p:spPr>
      </p:sp>
      <p:pic>
        <p:nvPicPr>
          <p:cNvPr id="8" name="Image 1" descr="preencoded.png"/>
          <p:cNvPicPr>
            <a:picLocks noChangeAspect="1"/>
          </p:cNvPicPr>
          <p:nvPr/>
        </p:nvPicPr>
        <p:blipFill>
          <a:blip r:embed="rId4"/>
          <a:stretch>
            <a:fillRect/>
          </a:stretch>
        </p:blipFill>
        <p:spPr>
          <a:xfrm>
            <a:off x="1901190" y="4215289"/>
            <a:ext cx="4305062" cy="1666756"/>
          </a:xfrm>
          <a:prstGeom prst="rect">
            <a:avLst/>
          </a:prstGeom>
        </p:spPr>
      </p:pic>
      <p:sp>
        <p:nvSpPr>
          <p:cNvPr id="9" name="Text 5"/>
          <p:cNvSpPr/>
          <p:nvPr/>
        </p:nvSpPr>
        <p:spPr>
          <a:xfrm>
            <a:off x="3972639" y="4822269"/>
            <a:ext cx="161925" cy="452795"/>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6"/>
          <p:cNvSpPr/>
          <p:nvPr/>
        </p:nvSpPr>
        <p:spPr>
          <a:xfrm>
            <a:off x="6432590" y="4441627"/>
            <a:ext cx="4623197" cy="353735"/>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Продовольственная безопасность</a:t>
            </a:r>
            <a:endParaRPr lang="en-US" sz="2200" dirty="0"/>
          </a:p>
        </p:txBody>
      </p:sp>
      <p:sp>
        <p:nvSpPr>
          <p:cNvPr id="11" name="Text 7"/>
          <p:cNvSpPr/>
          <p:nvPr/>
        </p:nvSpPr>
        <p:spPr>
          <a:xfrm>
            <a:off x="6432590" y="4931093"/>
            <a:ext cx="7179112" cy="724614"/>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Повышение урожайности помогает обеспечить продовольственную безопасность.</a:t>
            </a:r>
            <a:endParaRPr lang="en-US" sz="1750" dirty="0"/>
          </a:p>
        </p:txBody>
      </p:sp>
      <p:sp>
        <p:nvSpPr>
          <p:cNvPr id="12" name="Shape 8"/>
          <p:cNvSpPr/>
          <p:nvPr/>
        </p:nvSpPr>
        <p:spPr>
          <a:xfrm>
            <a:off x="6262807" y="5895023"/>
            <a:ext cx="7518678" cy="15240"/>
          </a:xfrm>
          <a:prstGeom prst="roundRect">
            <a:avLst>
              <a:gd name="adj" fmla="val 623958"/>
            </a:avLst>
          </a:prstGeom>
          <a:solidFill>
            <a:srgbClr val="56565B"/>
          </a:solidFill>
          <a:ln/>
        </p:spPr>
      </p:sp>
      <p:pic>
        <p:nvPicPr>
          <p:cNvPr id="13" name="Image 2" descr="preencoded.png"/>
          <p:cNvPicPr>
            <a:picLocks noChangeAspect="1"/>
          </p:cNvPicPr>
          <p:nvPr/>
        </p:nvPicPr>
        <p:blipFill>
          <a:blip r:embed="rId5"/>
          <a:stretch>
            <a:fillRect/>
          </a:stretch>
        </p:blipFill>
        <p:spPr>
          <a:xfrm>
            <a:off x="824865" y="5938599"/>
            <a:ext cx="6457593" cy="1666756"/>
          </a:xfrm>
          <a:prstGeom prst="rect">
            <a:avLst/>
          </a:prstGeom>
        </p:spPr>
      </p:pic>
      <p:sp>
        <p:nvSpPr>
          <p:cNvPr id="14" name="Text 9"/>
          <p:cNvSpPr/>
          <p:nvPr/>
        </p:nvSpPr>
        <p:spPr>
          <a:xfrm>
            <a:off x="3970853" y="6545580"/>
            <a:ext cx="165497" cy="452795"/>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0"/>
          <p:cNvSpPr/>
          <p:nvPr/>
        </p:nvSpPr>
        <p:spPr>
          <a:xfrm>
            <a:off x="7508796" y="6346031"/>
            <a:ext cx="2829997" cy="353735"/>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Инновации</a:t>
            </a:r>
            <a:endParaRPr lang="en-US" sz="2200" dirty="0"/>
          </a:p>
        </p:txBody>
      </p:sp>
      <p:sp>
        <p:nvSpPr>
          <p:cNvPr id="16" name="Text 11"/>
          <p:cNvSpPr/>
          <p:nvPr/>
        </p:nvSpPr>
        <p:spPr>
          <a:xfrm>
            <a:off x="7508796" y="6835497"/>
            <a:ext cx="4355783" cy="362307"/>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Новые технологии в сельском хозяйстве.</a:t>
            </a:r>
            <a:endParaRPr lang="en-US" sz="1750" dirty="0"/>
          </a:p>
        </p:txBody>
      </p:sp>
      <p:sp>
        <p:nvSpPr>
          <p:cNvPr id="17" name="Прямоугольник 16">
            <a:extLst>
              <a:ext uri="{FF2B5EF4-FFF2-40B4-BE49-F238E27FC236}">
                <a16:creationId xmlns:a16="http://schemas.microsoft.com/office/drawing/2014/main" id="{C01C1DAA-C6C8-43EB-A72A-27BB59D51720}"/>
              </a:ext>
            </a:extLst>
          </p:cNvPr>
          <p:cNvSpPr/>
          <p:nvPr/>
        </p:nvSpPr>
        <p:spPr>
          <a:xfrm>
            <a:off x="12745156" y="7744178"/>
            <a:ext cx="1749777" cy="3939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C7C98-EB60-4507-9B2F-521BFBDBFCF3}"/>
              </a:ext>
            </a:extLst>
          </p:cNvPr>
          <p:cNvSpPr txBox="1"/>
          <p:nvPr/>
        </p:nvSpPr>
        <p:spPr>
          <a:xfrm>
            <a:off x="395111" y="3025422"/>
            <a:ext cx="15770577" cy="1446550"/>
          </a:xfrm>
          <a:prstGeom prst="rect">
            <a:avLst/>
          </a:prstGeom>
          <a:noFill/>
        </p:spPr>
        <p:txBody>
          <a:bodyPr wrap="square" rtlCol="0">
            <a:spAutoFit/>
          </a:bodyPr>
          <a:lstStyle/>
          <a:p>
            <a:r>
              <a:rPr lang="ru-RU" sz="4400" dirty="0">
                <a:solidFill>
                  <a:schemeClr val="bg1"/>
                </a:solidFill>
              </a:rPr>
              <a:t>Всем спасибо за внимание</a:t>
            </a:r>
          </a:p>
          <a:p>
            <a:r>
              <a:rPr lang="ru-RU" sz="4400" dirty="0">
                <a:solidFill>
                  <a:schemeClr val="bg1"/>
                </a:solidFill>
              </a:rPr>
              <a:t>Пользуйтесь нашими продуктами!!!!!!!!</a:t>
            </a:r>
          </a:p>
        </p:txBody>
      </p:sp>
      <p:sp>
        <p:nvSpPr>
          <p:cNvPr id="3" name="Прямоугольник 2">
            <a:extLst>
              <a:ext uri="{FF2B5EF4-FFF2-40B4-BE49-F238E27FC236}">
                <a16:creationId xmlns:a16="http://schemas.microsoft.com/office/drawing/2014/main" id="{EBB19E12-30CE-4212-AD15-8033DBAC2DC1}"/>
              </a:ext>
            </a:extLst>
          </p:cNvPr>
          <p:cNvSpPr/>
          <p:nvPr/>
        </p:nvSpPr>
        <p:spPr>
          <a:xfrm>
            <a:off x="12722578" y="7258756"/>
            <a:ext cx="1907822" cy="970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6304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8869"/>
            <a:ext cx="7261741"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Что такое "умная" теплица?</a:t>
            </a:r>
            <a:endParaRPr lang="en-US" sz="4450" dirty="0"/>
          </a:p>
        </p:txBody>
      </p:sp>
      <p:sp>
        <p:nvSpPr>
          <p:cNvPr id="4" name="Shape 1"/>
          <p:cNvSpPr/>
          <p:nvPr/>
        </p:nvSpPr>
        <p:spPr>
          <a:xfrm>
            <a:off x="793790" y="2477810"/>
            <a:ext cx="3664863" cy="2047994"/>
          </a:xfrm>
          <a:prstGeom prst="roundRect">
            <a:avLst>
              <a:gd name="adj" fmla="val 4652"/>
            </a:avLst>
          </a:prstGeom>
          <a:solidFill>
            <a:srgbClr val="3D3D42"/>
          </a:solidFill>
          <a:ln w="7620">
            <a:solidFill>
              <a:srgbClr val="56565B"/>
            </a:solidFill>
            <a:prstDash val="solid"/>
          </a:ln>
        </p:spPr>
      </p:sp>
      <p:sp>
        <p:nvSpPr>
          <p:cNvPr id="5" name="Text 2"/>
          <p:cNvSpPr/>
          <p:nvPr/>
        </p:nvSpPr>
        <p:spPr>
          <a:xfrm>
            <a:off x="1028224"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Автоматизация</a:t>
            </a:r>
            <a:endParaRPr lang="en-US" sz="2200" dirty="0"/>
          </a:p>
        </p:txBody>
      </p:sp>
      <p:sp>
        <p:nvSpPr>
          <p:cNvPr id="6" name="Text 3"/>
          <p:cNvSpPr/>
          <p:nvPr/>
        </p:nvSpPr>
        <p:spPr>
          <a:xfrm>
            <a:off x="1028224" y="3202662"/>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Управление климатом, поливом, освещением и другими факторами.</a:t>
            </a:r>
            <a:endParaRPr lang="en-US" sz="1750" dirty="0"/>
          </a:p>
        </p:txBody>
      </p:sp>
      <p:sp>
        <p:nvSpPr>
          <p:cNvPr id="7" name="Shape 4"/>
          <p:cNvSpPr/>
          <p:nvPr/>
        </p:nvSpPr>
        <p:spPr>
          <a:xfrm>
            <a:off x="4685467" y="2477810"/>
            <a:ext cx="3664863" cy="2047994"/>
          </a:xfrm>
          <a:prstGeom prst="roundRect">
            <a:avLst>
              <a:gd name="adj" fmla="val 4652"/>
            </a:avLst>
          </a:prstGeom>
          <a:solidFill>
            <a:srgbClr val="3D3D42"/>
          </a:solidFill>
          <a:ln w="7620">
            <a:solidFill>
              <a:srgbClr val="56565B"/>
            </a:solidFill>
            <a:prstDash val="solid"/>
          </a:ln>
        </p:spPr>
      </p:sp>
      <p:sp>
        <p:nvSpPr>
          <p:cNvPr id="8" name="Text 5"/>
          <p:cNvSpPr/>
          <p:nvPr/>
        </p:nvSpPr>
        <p:spPr>
          <a:xfrm>
            <a:off x="4919901" y="27122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Мониторинг</a:t>
            </a:r>
            <a:endParaRPr lang="en-US" sz="2200" dirty="0"/>
          </a:p>
        </p:txBody>
      </p:sp>
      <p:sp>
        <p:nvSpPr>
          <p:cNvPr id="9" name="Text 6"/>
          <p:cNvSpPr/>
          <p:nvPr/>
        </p:nvSpPr>
        <p:spPr>
          <a:xfrm>
            <a:off x="4919901" y="3202662"/>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Сбор данных о температуре, влажности, питательных веществах и т.д.</a:t>
            </a:r>
            <a:endParaRPr lang="en-US" sz="1750" dirty="0"/>
          </a:p>
        </p:txBody>
      </p:sp>
      <p:sp>
        <p:nvSpPr>
          <p:cNvPr id="10" name="Shape 7"/>
          <p:cNvSpPr/>
          <p:nvPr/>
        </p:nvSpPr>
        <p:spPr>
          <a:xfrm>
            <a:off x="793790" y="4752618"/>
            <a:ext cx="3664863" cy="2047994"/>
          </a:xfrm>
          <a:prstGeom prst="roundRect">
            <a:avLst>
              <a:gd name="adj" fmla="val 4652"/>
            </a:avLst>
          </a:prstGeom>
          <a:solidFill>
            <a:srgbClr val="3D3D42"/>
          </a:solidFill>
          <a:ln w="7620">
            <a:solidFill>
              <a:srgbClr val="56565B"/>
            </a:solidFill>
            <a:prstDash val="solid"/>
          </a:ln>
        </p:spPr>
      </p:sp>
      <p:sp>
        <p:nvSpPr>
          <p:cNvPr id="11" name="Text 8"/>
          <p:cNvSpPr/>
          <p:nvPr/>
        </p:nvSpPr>
        <p:spPr>
          <a:xfrm>
            <a:off x="1028224" y="49870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Аналитика</a:t>
            </a:r>
            <a:endParaRPr lang="en-US" sz="2200" dirty="0"/>
          </a:p>
        </p:txBody>
      </p:sp>
      <p:sp>
        <p:nvSpPr>
          <p:cNvPr id="12" name="Text 9"/>
          <p:cNvSpPr/>
          <p:nvPr/>
        </p:nvSpPr>
        <p:spPr>
          <a:xfrm>
            <a:off x="1028224" y="547747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Использование данных для оптимизации выращивания и повышения урожайности.</a:t>
            </a:r>
            <a:endParaRPr lang="en-US" sz="1750" dirty="0"/>
          </a:p>
        </p:txBody>
      </p:sp>
      <p:sp>
        <p:nvSpPr>
          <p:cNvPr id="13" name="Shape 10"/>
          <p:cNvSpPr/>
          <p:nvPr/>
        </p:nvSpPr>
        <p:spPr>
          <a:xfrm>
            <a:off x="4685467" y="4752618"/>
            <a:ext cx="3664863" cy="2047994"/>
          </a:xfrm>
          <a:prstGeom prst="roundRect">
            <a:avLst>
              <a:gd name="adj" fmla="val 4652"/>
            </a:avLst>
          </a:prstGeom>
          <a:solidFill>
            <a:srgbClr val="3D3D42"/>
          </a:solidFill>
          <a:ln w="7620">
            <a:solidFill>
              <a:srgbClr val="56565B"/>
            </a:solidFill>
            <a:prstDash val="solid"/>
          </a:ln>
        </p:spPr>
      </p:sp>
      <p:sp>
        <p:nvSpPr>
          <p:cNvPr id="14" name="Text 11"/>
          <p:cNvSpPr/>
          <p:nvPr/>
        </p:nvSpPr>
        <p:spPr>
          <a:xfrm>
            <a:off x="4919901" y="49870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Интеграция</a:t>
            </a:r>
            <a:endParaRPr lang="en-US" sz="2200" dirty="0"/>
          </a:p>
        </p:txBody>
      </p:sp>
      <p:sp>
        <p:nvSpPr>
          <p:cNvPr id="15" name="Text 12"/>
          <p:cNvSpPr/>
          <p:nvPr/>
        </p:nvSpPr>
        <p:spPr>
          <a:xfrm>
            <a:off x="4919901" y="547747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Соединение всех систем в единую платформу управления.</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9113" y="763072"/>
            <a:ext cx="7638574" cy="2016323"/>
          </a:xfrm>
          <a:prstGeom prst="rect">
            <a:avLst/>
          </a:prstGeom>
          <a:noFill/>
          <a:ln/>
        </p:spPr>
        <p:txBody>
          <a:bodyPr wrap="square" lIns="0" tIns="0" rIns="0" bIns="0" rtlCol="0" anchor="t"/>
          <a:lstStyle/>
          <a:p>
            <a:pPr marL="0" indent="0">
              <a:lnSpc>
                <a:spcPts val="5250"/>
              </a:lnSpc>
              <a:buNone/>
            </a:pPr>
            <a:r>
              <a:rPr lang="en-US" sz="4200" dirty="0">
                <a:solidFill>
                  <a:srgbClr val="F2F2F3"/>
                </a:solidFill>
                <a:latin typeface="Poppins Light" pitchFamily="34" charset="0"/>
                <a:ea typeface="Poppins Light" pitchFamily="34" charset="-122"/>
                <a:cs typeface="Poppins Light" pitchFamily="34" charset="-120"/>
              </a:rPr>
              <a:t>Преимущества использования умных технологий в теплицах</a:t>
            </a:r>
            <a:endParaRPr lang="en-US" sz="4200" dirty="0"/>
          </a:p>
        </p:txBody>
      </p:sp>
      <p:sp>
        <p:nvSpPr>
          <p:cNvPr id="4" name="Shape 1"/>
          <p:cNvSpPr/>
          <p:nvPr/>
        </p:nvSpPr>
        <p:spPr>
          <a:xfrm>
            <a:off x="6239113" y="3343870"/>
            <a:ext cx="483870" cy="483870"/>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6433899" y="3424476"/>
            <a:ext cx="94298" cy="322659"/>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1</a:t>
            </a:r>
            <a:endParaRPr lang="en-US" sz="2500" dirty="0"/>
          </a:p>
        </p:txBody>
      </p:sp>
      <p:sp>
        <p:nvSpPr>
          <p:cNvPr id="6" name="Text 3"/>
          <p:cNvSpPr/>
          <p:nvPr/>
        </p:nvSpPr>
        <p:spPr>
          <a:xfrm>
            <a:off x="6938010" y="3343870"/>
            <a:ext cx="3012877" cy="671989"/>
          </a:xfrm>
          <a:prstGeom prst="rect">
            <a:avLst/>
          </a:prstGeom>
          <a:noFill/>
          <a:ln/>
        </p:spPr>
        <p:txBody>
          <a:bodyPr wrap="square" lIns="0" tIns="0" rIns="0" bIns="0" rtlCol="0" anchor="t"/>
          <a:lstStyle/>
          <a:p>
            <a:pPr marL="0" indent="0">
              <a:lnSpc>
                <a:spcPts val="2600"/>
              </a:lnSpc>
              <a:buNone/>
            </a:pPr>
            <a:r>
              <a:rPr lang="en-US" sz="2100" dirty="0">
                <a:solidFill>
                  <a:srgbClr val="E5E0DF"/>
                </a:solidFill>
                <a:latin typeface="Poppins Light" pitchFamily="34" charset="0"/>
                <a:ea typeface="Poppins Light" pitchFamily="34" charset="-122"/>
                <a:cs typeface="Poppins Light" pitchFamily="34" charset="-120"/>
              </a:rPr>
              <a:t>1. Повышение урожайности</a:t>
            </a:r>
            <a:endParaRPr lang="en-US" sz="2100" dirty="0"/>
          </a:p>
        </p:txBody>
      </p:sp>
      <p:sp>
        <p:nvSpPr>
          <p:cNvPr id="7" name="Text 4"/>
          <p:cNvSpPr/>
          <p:nvPr/>
        </p:nvSpPr>
        <p:spPr>
          <a:xfrm>
            <a:off x="6938010" y="4144804"/>
            <a:ext cx="3012877" cy="1031915"/>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Light" pitchFamily="34" charset="0"/>
                <a:ea typeface="Roboto Light" pitchFamily="34" charset="-122"/>
                <a:cs typeface="Roboto Light" pitchFamily="34" charset="-120"/>
              </a:rPr>
              <a:t>Оптимальные условия для роста растений, снижение потерь.</a:t>
            </a:r>
            <a:endParaRPr lang="en-US" sz="1650" dirty="0"/>
          </a:p>
        </p:txBody>
      </p:sp>
      <p:sp>
        <p:nvSpPr>
          <p:cNvPr id="8" name="Shape 5"/>
          <p:cNvSpPr/>
          <p:nvPr/>
        </p:nvSpPr>
        <p:spPr>
          <a:xfrm>
            <a:off x="10165913" y="3343870"/>
            <a:ext cx="483870" cy="483870"/>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10315575" y="3424476"/>
            <a:ext cx="184547" cy="322659"/>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2</a:t>
            </a:r>
            <a:endParaRPr lang="en-US" sz="2500" dirty="0"/>
          </a:p>
        </p:txBody>
      </p:sp>
      <p:sp>
        <p:nvSpPr>
          <p:cNvPr id="10" name="Text 7"/>
          <p:cNvSpPr/>
          <p:nvPr/>
        </p:nvSpPr>
        <p:spPr>
          <a:xfrm>
            <a:off x="10864810" y="3343870"/>
            <a:ext cx="2688431" cy="335994"/>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Poppins Light" pitchFamily="34" charset="0"/>
                <a:ea typeface="Poppins Light" pitchFamily="34" charset="-122"/>
                <a:cs typeface="Poppins Light" pitchFamily="34" charset="-120"/>
              </a:rPr>
              <a:t>2. Снижение затрат</a:t>
            </a:r>
            <a:endParaRPr lang="en-US" sz="2100" dirty="0"/>
          </a:p>
        </p:txBody>
      </p:sp>
      <p:sp>
        <p:nvSpPr>
          <p:cNvPr id="11" name="Text 8"/>
          <p:cNvSpPr/>
          <p:nvPr/>
        </p:nvSpPr>
        <p:spPr>
          <a:xfrm>
            <a:off x="10864810" y="3808809"/>
            <a:ext cx="3012877" cy="1031915"/>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Light" pitchFamily="34" charset="0"/>
                <a:ea typeface="Roboto Light" pitchFamily="34" charset="-122"/>
                <a:cs typeface="Roboto Light" pitchFamily="34" charset="-120"/>
              </a:rPr>
              <a:t>Экономия воды, удобрений, электроэнергии и рабочей силы.</a:t>
            </a:r>
            <a:endParaRPr lang="en-US" sz="1650" dirty="0"/>
          </a:p>
        </p:txBody>
      </p:sp>
      <p:sp>
        <p:nvSpPr>
          <p:cNvPr id="12" name="Shape 9"/>
          <p:cNvSpPr/>
          <p:nvPr/>
        </p:nvSpPr>
        <p:spPr>
          <a:xfrm>
            <a:off x="6239113" y="5633680"/>
            <a:ext cx="483870" cy="483870"/>
          </a:xfrm>
          <a:prstGeom prst="roundRect">
            <a:avLst>
              <a:gd name="adj" fmla="val 18669"/>
            </a:avLst>
          </a:prstGeom>
          <a:solidFill>
            <a:srgbClr val="3D3D42"/>
          </a:solidFill>
          <a:ln w="7620">
            <a:solidFill>
              <a:srgbClr val="56565B"/>
            </a:solidFill>
            <a:prstDash val="solid"/>
          </a:ln>
        </p:spPr>
      </p:sp>
      <p:sp>
        <p:nvSpPr>
          <p:cNvPr id="13" name="Text 10"/>
          <p:cNvSpPr/>
          <p:nvPr/>
        </p:nvSpPr>
        <p:spPr>
          <a:xfrm>
            <a:off x="6386632" y="5714286"/>
            <a:ext cx="188714" cy="322659"/>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3</a:t>
            </a:r>
            <a:endParaRPr lang="en-US" sz="2500" dirty="0"/>
          </a:p>
        </p:txBody>
      </p:sp>
      <p:sp>
        <p:nvSpPr>
          <p:cNvPr id="14" name="Text 11"/>
          <p:cNvSpPr/>
          <p:nvPr/>
        </p:nvSpPr>
        <p:spPr>
          <a:xfrm>
            <a:off x="6938010" y="5633680"/>
            <a:ext cx="3012877" cy="671989"/>
          </a:xfrm>
          <a:prstGeom prst="rect">
            <a:avLst/>
          </a:prstGeom>
          <a:noFill/>
          <a:ln/>
        </p:spPr>
        <p:txBody>
          <a:bodyPr wrap="square" lIns="0" tIns="0" rIns="0" bIns="0" rtlCol="0" anchor="t"/>
          <a:lstStyle/>
          <a:p>
            <a:pPr marL="0" indent="0">
              <a:lnSpc>
                <a:spcPts val="2600"/>
              </a:lnSpc>
              <a:buNone/>
            </a:pPr>
            <a:r>
              <a:rPr lang="en-US" sz="2100" dirty="0">
                <a:solidFill>
                  <a:srgbClr val="E5E0DF"/>
                </a:solidFill>
                <a:latin typeface="Poppins Light" pitchFamily="34" charset="0"/>
                <a:ea typeface="Poppins Light" pitchFamily="34" charset="-122"/>
                <a:cs typeface="Poppins Light" pitchFamily="34" charset="-120"/>
              </a:rPr>
              <a:t>3. Улучшение качества продукции</a:t>
            </a:r>
            <a:endParaRPr lang="en-US" sz="2100" dirty="0"/>
          </a:p>
        </p:txBody>
      </p:sp>
      <p:sp>
        <p:nvSpPr>
          <p:cNvPr id="15" name="Text 12"/>
          <p:cNvSpPr/>
          <p:nvPr/>
        </p:nvSpPr>
        <p:spPr>
          <a:xfrm>
            <a:off x="6938010" y="6434614"/>
            <a:ext cx="3012877" cy="1031915"/>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Light" pitchFamily="34" charset="0"/>
                <a:ea typeface="Roboto Light" pitchFamily="34" charset="-122"/>
                <a:cs typeface="Roboto Light" pitchFamily="34" charset="-120"/>
              </a:rPr>
              <a:t>Снижение риска болезней и вредителей, более вкусные и питательные продукты.</a:t>
            </a:r>
            <a:endParaRPr lang="en-US" sz="1650" dirty="0"/>
          </a:p>
        </p:txBody>
      </p:sp>
      <p:sp>
        <p:nvSpPr>
          <p:cNvPr id="16" name="Shape 13"/>
          <p:cNvSpPr/>
          <p:nvPr/>
        </p:nvSpPr>
        <p:spPr>
          <a:xfrm>
            <a:off x="10165913" y="5633680"/>
            <a:ext cx="483870" cy="483870"/>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10308908" y="5714286"/>
            <a:ext cx="197763" cy="322659"/>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Poppins Light" pitchFamily="34" charset="0"/>
                <a:ea typeface="Poppins Light" pitchFamily="34" charset="-122"/>
                <a:cs typeface="Poppins Light" pitchFamily="34" charset="-120"/>
              </a:rPr>
              <a:t>4</a:t>
            </a:r>
            <a:endParaRPr lang="en-US" sz="2500" dirty="0"/>
          </a:p>
        </p:txBody>
      </p:sp>
      <p:sp>
        <p:nvSpPr>
          <p:cNvPr id="18" name="Text 15"/>
          <p:cNvSpPr/>
          <p:nvPr/>
        </p:nvSpPr>
        <p:spPr>
          <a:xfrm>
            <a:off x="10864810" y="5633680"/>
            <a:ext cx="3012877" cy="671989"/>
          </a:xfrm>
          <a:prstGeom prst="rect">
            <a:avLst/>
          </a:prstGeom>
          <a:noFill/>
          <a:ln/>
        </p:spPr>
        <p:txBody>
          <a:bodyPr wrap="square" lIns="0" tIns="0" rIns="0" bIns="0" rtlCol="0" anchor="t"/>
          <a:lstStyle/>
          <a:p>
            <a:pPr marL="0" indent="0">
              <a:lnSpc>
                <a:spcPts val="2600"/>
              </a:lnSpc>
              <a:buNone/>
            </a:pPr>
            <a:r>
              <a:rPr lang="en-US" sz="2100" dirty="0">
                <a:solidFill>
                  <a:srgbClr val="E5E0DF"/>
                </a:solidFill>
                <a:latin typeface="Poppins Light" pitchFamily="34" charset="0"/>
                <a:ea typeface="Poppins Light" pitchFamily="34" charset="-122"/>
                <a:cs typeface="Poppins Light" pitchFamily="34" charset="-120"/>
              </a:rPr>
              <a:t>4. Экологическая устойчивость</a:t>
            </a:r>
            <a:endParaRPr lang="en-US" sz="2100" dirty="0"/>
          </a:p>
        </p:txBody>
      </p:sp>
      <p:sp>
        <p:nvSpPr>
          <p:cNvPr id="19" name="Text 16"/>
          <p:cNvSpPr/>
          <p:nvPr/>
        </p:nvSpPr>
        <p:spPr>
          <a:xfrm>
            <a:off x="10864810" y="6434614"/>
            <a:ext cx="3012877" cy="1031915"/>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Light" pitchFamily="34" charset="0"/>
                <a:ea typeface="Roboto Light" pitchFamily="34" charset="-122"/>
                <a:cs typeface="Roboto Light" pitchFamily="34" charset="-120"/>
              </a:rPr>
              <a:t>Более рациональное использование ресурсов, меньше отходов.</a:t>
            </a:r>
            <a:endParaRPr lang="en-US" sz="1650" dirty="0"/>
          </a:p>
        </p:txBody>
      </p:sp>
      <p:sp>
        <p:nvSpPr>
          <p:cNvPr id="20" name="Прямоугольник 19">
            <a:extLst>
              <a:ext uri="{FF2B5EF4-FFF2-40B4-BE49-F238E27FC236}">
                <a16:creationId xmlns:a16="http://schemas.microsoft.com/office/drawing/2014/main" id="{6FB812FB-0B47-4862-A8F3-FCD950F12A49}"/>
              </a:ext>
            </a:extLst>
          </p:cNvPr>
          <p:cNvSpPr/>
          <p:nvPr/>
        </p:nvSpPr>
        <p:spPr>
          <a:xfrm>
            <a:off x="12824178" y="7800622"/>
            <a:ext cx="1693333" cy="2935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62926" y="610195"/>
            <a:ext cx="7590949" cy="2079903"/>
          </a:xfrm>
          <a:prstGeom prst="rect">
            <a:avLst/>
          </a:prstGeom>
          <a:noFill/>
          <a:ln/>
        </p:spPr>
        <p:txBody>
          <a:bodyPr wrap="square" lIns="0" tIns="0" rIns="0" bIns="0" rtlCol="0" anchor="t"/>
          <a:lstStyle/>
          <a:p>
            <a:pPr marL="0" indent="0">
              <a:lnSpc>
                <a:spcPts val="5450"/>
              </a:lnSpc>
              <a:buNone/>
            </a:pPr>
            <a:r>
              <a:rPr lang="en-US" sz="4350" dirty="0">
                <a:solidFill>
                  <a:srgbClr val="F2F2F3"/>
                </a:solidFill>
                <a:latin typeface="Poppins Light" pitchFamily="34" charset="0"/>
                <a:ea typeface="Poppins Light" pitchFamily="34" charset="-122"/>
                <a:cs typeface="Poppins Light" pitchFamily="34" charset="-120"/>
              </a:rPr>
              <a:t>Датчики и системы мониторинга окружающей среды</a:t>
            </a:r>
            <a:endParaRPr lang="en-US" sz="4350" dirty="0"/>
          </a:p>
        </p:txBody>
      </p:sp>
      <p:pic>
        <p:nvPicPr>
          <p:cNvPr id="4" name="Image 1" descr="preencoded.png"/>
          <p:cNvPicPr>
            <a:picLocks noChangeAspect="1"/>
          </p:cNvPicPr>
          <p:nvPr/>
        </p:nvPicPr>
        <p:blipFill>
          <a:blip r:embed="rId3"/>
          <a:stretch>
            <a:fillRect/>
          </a:stretch>
        </p:blipFill>
        <p:spPr>
          <a:xfrm>
            <a:off x="6262926" y="3022878"/>
            <a:ext cx="554712" cy="554712"/>
          </a:xfrm>
          <a:prstGeom prst="rect">
            <a:avLst/>
          </a:prstGeom>
        </p:spPr>
      </p:pic>
      <p:sp>
        <p:nvSpPr>
          <p:cNvPr id="5" name="Text 1"/>
          <p:cNvSpPr/>
          <p:nvPr/>
        </p:nvSpPr>
        <p:spPr>
          <a:xfrm>
            <a:off x="6262926" y="3799403"/>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Температура</a:t>
            </a:r>
            <a:endParaRPr lang="en-US" sz="2150" dirty="0"/>
          </a:p>
        </p:txBody>
      </p:sp>
      <p:sp>
        <p:nvSpPr>
          <p:cNvPr id="6" name="Text 2"/>
          <p:cNvSpPr/>
          <p:nvPr/>
        </p:nvSpPr>
        <p:spPr>
          <a:xfrm>
            <a:off x="6262926" y="4279225"/>
            <a:ext cx="3629025" cy="71008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Измерение температуры воздуха, почвы, воды.</a:t>
            </a:r>
            <a:endParaRPr lang="en-US" sz="1700" dirty="0"/>
          </a:p>
        </p:txBody>
      </p:sp>
      <p:pic>
        <p:nvPicPr>
          <p:cNvPr id="7" name="Image 2" descr="preencoded.png"/>
          <p:cNvPicPr>
            <a:picLocks noChangeAspect="1"/>
          </p:cNvPicPr>
          <p:nvPr/>
        </p:nvPicPr>
        <p:blipFill>
          <a:blip r:embed="rId4"/>
          <a:stretch>
            <a:fillRect/>
          </a:stretch>
        </p:blipFill>
        <p:spPr>
          <a:xfrm>
            <a:off x="10224730" y="3022878"/>
            <a:ext cx="554712" cy="554712"/>
          </a:xfrm>
          <a:prstGeom prst="rect">
            <a:avLst/>
          </a:prstGeom>
        </p:spPr>
      </p:pic>
      <p:sp>
        <p:nvSpPr>
          <p:cNvPr id="8" name="Text 3"/>
          <p:cNvSpPr/>
          <p:nvPr/>
        </p:nvSpPr>
        <p:spPr>
          <a:xfrm>
            <a:off x="10224730" y="3799403"/>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Влажность</a:t>
            </a:r>
            <a:endParaRPr lang="en-US" sz="2150" dirty="0"/>
          </a:p>
        </p:txBody>
      </p:sp>
      <p:sp>
        <p:nvSpPr>
          <p:cNvPr id="9" name="Text 4"/>
          <p:cNvSpPr/>
          <p:nvPr/>
        </p:nvSpPr>
        <p:spPr>
          <a:xfrm>
            <a:off x="10224730" y="4279225"/>
            <a:ext cx="3629144" cy="71008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Измерение влажности воздуха и почвы.</a:t>
            </a:r>
            <a:endParaRPr lang="en-US" sz="1700" dirty="0"/>
          </a:p>
        </p:txBody>
      </p:sp>
      <p:pic>
        <p:nvPicPr>
          <p:cNvPr id="10" name="Image 3" descr="preencoded.png"/>
          <p:cNvPicPr>
            <a:picLocks noChangeAspect="1"/>
          </p:cNvPicPr>
          <p:nvPr/>
        </p:nvPicPr>
        <p:blipFill>
          <a:blip r:embed="rId5"/>
          <a:stretch>
            <a:fillRect/>
          </a:stretch>
        </p:blipFill>
        <p:spPr>
          <a:xfrm>
            <a:off x="6262926" y="5654993"/>
            <a:ext cx="554712" cy="554712"/>
          </a:xfrm>
          <a:prstGeom prst="rect">
            <a:avLst/>
          </a:prstGeom>
        </p:spPr>
      </p:pic>
      <p:sp>
        <p:nvSpPr>
          <p:cNvPr id="11" name="Text 5"/>
          <p:cNvSpPr/>
          <p:nvPr/>
        </p:nvSpPr>
        <p:spPr>
          <a:xfrm>
            <a:off x="6262926" y="6431518"/>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Освещенность</a:t>
            </a:r>
            <a:endParaRPr lang="en-US" sz="2150" dirty="0"/>
          </a:p>
        </p:txBody>
      </p:sp>
      <p:sp>
        <p:nvSpPr>
          <p:cNvPr id="12" name="Text 6"/>
          <p:cNvSpPr/>
          <p:nvPr/>
        </p:nvSpPr>
        <p:spPr>
          <a:xfrm>
            <a:off x="6262926" y="6911340"/>
            <a:ext cx="3629025" cy="355044"/>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Измерение интенсивности света.</a:t>
            </a:r>
            <a:endParaRPr lang="en-US" sz="1700" dirty="0"/>
          </a:p>
        </p:txBody>
      </p:sp>
      <p:pic>
        <p:nvPicPr>
          <p:cNvPr id="13" name="Image 4" descr="preencoded.png"/>
          <p:cNvPicPr>
            <a:picLocks noChangeAspect="1"/>
          </p:cNvPicPr>
          <p:nvPr/>
        </p:nvPicPr>
        <p:blipFill>
          <a:blip r:embed="rId6"/>
          <a:stretch>
            <a:fillRect/>
          </a:stretch>
        </p:blipFill>
        <p:spPr>
          <a:xfrm>
            <a:off x="10224730" y="5654993"/>
            <a:ext cx="554712" cy="554712"/>
          </a:xfrm>
          <a:prstGeom prst="rect">
            <a:avLst/>
          </a:prstGeom>
        </p:spPr>
      </p:pic>
      <p:sp>
        <p:nvSpPr>
          <p:cNvPr id="14" name="Text 7"/>
          <p:cNvSpPr/>
          <p:nvPr/>
        </p:nvSpPr>
        <p:spPr>
          <a:xfrm>
            <a:off x="10224730" y="6431518"/>
            <a:ext cx="3077170" cy="34671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itchFamily="34" charset="0"/>
                <a:ea typeface="Poppins Light" pitchFamily="34" charset="-122"/>
                <a:cs typeface="Poppins Light" pitchFamily="34" charset="-120"/>
              </a:rPr>
              <a:t>Питательные вещества</a:t>
            </a:r>
            <a:endParaRPr lang="en-US" sz="2150" dirty="0"/>
          </a:p>
        </p:txBody>
      </p:sp>
      <p:sp>
        <p:nvSpPr>
          <p:cNvPr id="15" name="Text 8"/>
          <p:cNvSpPr/>
          <p:nvPr/>
        </p:nvSpPr>
        <p:spPr>
          <a:xfrm>
            <a:off x="10224730" y="6911340"/>
            <a:ext cx="3629144" cy="71008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Измерение уровня питательных веществ в почве.</a:t>
            </a:r>
            <a:endParaRPr lang="en-US" sz="1700" dirty="0"/>
          </a:p>
        </p:txBody>
      </p:sp>
      <p:sp>
        <p:nvSpPr>
          <p:cNvPr id="16" name="Прямоугольник 15">
            <a:extLst>
              <a:ext uri="{FF2B5EF4-FFF2-40B4-BE49-F238E27FC236}">
                <a16:creationId xmlns:a16="http://schemas.microsoft.com/office/drawing/2014/main" id="{F70EF2E0-02C7-4C01-98F4-45D0D2175E79}"/>
              </a:ext>
            </a:extLst>
          </p:cNvPr>
          <p:cNvSpPr/>
          <p:nvPr/>
        </p:nvSpPr>
        <p:spPr>
          <a:xfrm>
            <a:off x="12914489" y="7721600"/>
            <a:ext cx="1715911" cy="4176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8" name="Рисунок 17">
            <a:extLst>
              <a:ext uri="{FF2B5EF4-FFF2-40B4-BE49-F238E27FC236}">
                <a16:creationId xmlns:a16="http://schemas.microsoft.com/office/drawing/2014/main" id="{AB648097-3842-41A4-85A4-8890997157F1}"/>
              </a:ext>
            </a:extLst>
          </p:cNvPr>
          <p:cNvPicPr>
            <a:picLocks noChangeAspect="1"/>
          </p:cNvPicPr>
          <p:nvPr/>
        </p:nvPicPr>
        <p:blipFill>
          <a:blip r:embed="rId7"/>
          <a:stretch>
            <a:fillRect/>
          </a:stretch>
        </p:blipFill>
        <p:spPr>
          <a:xfrm>
            <a:off x="0" y="31313"/>
            <a:ext cx="5930147" cy="8229600"/>
          </a:xfrm>
          <a:prstGeom prst="rect">
            <a:avLst/>
          </a:prstGeom>
        </p:spPr>
      </p:pic>
      <p:sp>
        <p:nvSpPr>
          <p:cNvPr id="23" name="Овал 22">
            <a:extLst>
              <a:ext uri="{FF2B5EF4-FFF2-40B4-BE49-F238E27FC236}">
                <a16:creationId xmlns:a16="http://schemas.microsoft.com/office/drawing/2014/main" id="{45E157A1-29ED-475A-BF93-5C2DDFCA7D26}"/>
              </a:ext>
            </a:extLst>
          </p:cNvPr>
          <p:cNvSpPr/>
          <p:nvPr/>
        </p:nvSpPr>
        <p:spPr>
          <a:xfrm>
            <a:off x="3773712" y="6604873"/>
            <a:ext cx="1049867" cy="1116727"/>
          </a:xfrm>
          <a:prstGeom prst="ellipse">
            <a:avLst/>
          </a:prstGeom>
          <a:solidFill>
            <a:srgbClr val="CC33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90432BE4-7B87-4994-BE14-903849DA50A3}"/>
              </a:ext>
            </a:extLst>
          </p:cNvPr>
          <p:cNvSpPr/>
          <p:nvPr/>
        </p:nvSpPr>
        <p:spPr>
          <a:xfrm>
            <a:off x="1101487" y="6604873"/>
            <a:ext cx="1049867" cy="1116727"/>
          </a:xfrm>
          <a:prstGeom prst="ellipse">
            <a:avLst/>
          </a:prstGeom>
          <a:solidFill>
            <a:srgbClr val="CC33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EF609007-BC8B-4079-8FE6-CB34E3EC42C5}"/>
              </a:ext>
            </a:extLst>
          </p:cNvPr>
          <p:cNvSpPr/>
          <p:nvPr/>
        </p:nvSpPr>
        <p:spPr>
          <a:xfrm>
            <a:off x="1580445" y="727158"/>
            <a:ext cx="2935112" cy="1845976"/>
          </a:xfrm>
          <a:prstGeom prst="ellipse">
            <a:avLst/>
          </a:prstGeom>
          <a:solidFill>
            <a:srgbClr val="CC33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2B264628-44D3-4D5F-B036-A27AD7E67A0F}"/>
              </a:ext>
            </a:extLst>
          </p:cNvPr>
          <p:cNvSpPr/>
          <p:nvPr/>
        </p:nvSpPr>
        <p:spPr>
          <a:xfrm>
            <a:off x="2490610" y="6708020"/>
            <a:ext cx="1049867" cy="1116727"/>
          </a:xfrm>
          <a:prstGeom prst="ellipse">
            <a:avLst/>
          </a:prstGeom>
          <a:solidFill>
            <a:srgbClr val="CC33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A65E40-031F-48DD-B52C-5F8ECB4F1D58}"/>
              </a:ext>
            </a:extLst>
          </p:cNvPr>
          <p:cNvSpPr txBox="1"/>
          <p:nvPr/>
        </p:nvSpPr>
        <p:spPr>
          <a:xfrm>
            <a:off x="3657600" y="3791635"/>
            <a:ext cx="7315200" cy="646331"/>
          </a:xfrm>
          <a:prstGeom prst="rect">
            <a:avLst/>
          </a:prstGeom>
          <a:noFill/>
        </p:spPr>
        <p:txBody>
          <a:bodyPr wrap="square">
            <a:spAutoFit/>
          </a:bodyPr>
          <a:lstStyle/>
          <a:p>
            <a:r>
              <a:rPr lang="ru-RU" dirty="0"/>
              <a:t>https://s.alicdn.com/@sc04/kf/H5fb62b4ae82a41cda3b77f1f76cf48c4A.jpg_720x720q50.jpg</a:t>
            </a:r>
          </a:p>
        </p:txBody>
      </p:sp>
      <p:sp>
        <p:nvSpPr>
          <p:cNvPr id="5" name="Прямоугольник 4">
            <a:extLst>
              <a:ext uri="{FF2B5EF4-FFF2-40B4-BE49-F238E27FC236}">
                <a16:creationId xmlns:a16="http://schemas.microsoft.com/office/drawing/2014/main" id="{11CA90AA-CF83-4FA0-855E-31F0BDB7AD7E}"/>
              </a:ext>
            </a:extLst>
          </p:cNvPr>
          <p:cNvSpPr/>
          <p:nvPr/>
        </p:nvSpPr>
        <p:spPr>
          <a:xfrm>
            <a:off x="12779022" y="7552267"/>
            <a:ext cx="1727200" cy="575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66041A82-520A-4E31-A056-B0E63EEE6E61}"/>
              </a:ext>
            </a:extLst>
          </p:cNvPr>
          <p:cNvSpPr txBox="1"/>
          <p:nvPr/>
        </p:nvSpPr>
        <p:spPr>
          <a:xfrm>
            <a:off x="7476032" y="545828"/>
            <a:ext cx="6121435" cy="7294305"/>
          </a:xfrm>
          <a:prstGeom prst="rect">
            <a:avLst/>
          </a:prstGeom>
          <a:noFill/>
        </p:spPr>
        <p:txBody>
          <a:bodyPr wrap="square" rtlCol="0">
            <a:spAutoFit/>
          </a:bodyPr>
          <a:lstStyle/>
          <a:p>
            <a:r>
              <a:rPr lang="ru-RU" sz="3600" b="1" i="0" dirty="0">
                <a:solidFill>
                  <a:schemeClr val="accent1">
                    <a:lumMod val="75000"/>
                  </a:schemeClr>
                </a:solidFill>
                <a:effectLst/>
                <a:latin typeface="Google Sans"/>
              </a:rPr>
              <a:t>ДАТЧИК ВЛАЖНОСТИ </a:t>
            </a:r>
            <a:r>
              <a:rPr lang="ru-RU" sz="3600" b="0" i="0" dirty="0">
                <a:solidFill>
                  <a:srgbClr val="E8EAED"/>
                </a:solidFill>
                <a:effectLst/>
                <a:latin typeface="Google Sans"/>
              </a:rPr>
              <a:t>Механизм работы такой системы выглядит примерно так: когда растения начинают потреблять воду из субстрата, </a:t>
            </a:r>
            <a:r>
              <a:rPr lang="ru-RU" sz="3600" b="0" i="0" dirty="0">
                <a:solidFill>
                  <a:srgbClr val="FFFFFF"/>
                </a:solidFill>
                <a:effectLst/>
                <a:latin typeface="Google Sans"/>
              </a:rPr>
              <a:t>датчики влажности</a:t>
            </a:r>
            <a:r>
              <a:rPr lang="ru-RU" sz="3600" b="0" i="0" dirty="0">
                <a:solidFill>
                  <a:srgbClr val="E8EAED"/>
                </a:solidFill>
                <a:effectLst/>
                <a:latin typeface="Google Sans"/>
              </a:rPr>
              <a:t> фиксируют снижение его </a:t>
            </a:r>
            <a:r>
              <a:rPr lang="ru-RU" sz="3600" b="0" i="0" dirty="0">
                <a:solidFill>
                  <a:srgbClr val="FFFFFF"/>
                </a:solidFill>
                <a:effectLst/>
                <a:latin typeface="Google Sans"/>
              </a:rPr>
              <a:t>влажности</a:t>
            </a:r>
            <a:r>
              <a:rPr lang="ru-RU" sz="3600" b="0" i="0" dirty="0">
                <a:solidFill>
                  <a:srgbClr val="E8EAED"/>
                </a:solidFill>
                <a:effectLst/>
                <a:latin typeface="Google Sans"/>
              </a:rPr>
              <a:t> и, на основе поступающих от </a:t>
            </a:r>
            <a:r>
              <a:rPr lang="ru-RU" sz="3600" b="0" i="0" dirty="0">
                <a:solidFill>
                  <a:srgbClr val="FFFFFF"/>
                </a:solidFill>
                <a:effectLst/>
                <a:latin typeface="Google Sans"/>
              </a:rPr>
              <a:t>датчиков</a:t>
            </a:r>
            <a:r>
              <a:rPr lang="ru-RU" sz="3600" b="0" i="0" dirty="0">
                <a:solidFill>
                  <a:srgbClr val="E8EAED"/>
                </a:solidFill>
                <a:effectLst/>
                <a:latin typeface="Google Sans"/>
              </a:rPr>
              <a:t> данных, автоматика, управляющая поливом, повышает подачу воды в оросители.</a:t>
            </a:r>
            <a:endParaRPr lang="ru-RU" sz="3600" dirty="0"/>
          </a:p>
        </p:txBody>
      </p:sp>
      <p:pic>
        <p:nvPicPr>
          <p:cNvPr id="10" name="Рисунок 9">
            <a:extLst>
              <a:ext uri="{FF2B5EF4-FFF2-40B4-BE49-F238E27FC236}">
                <a16:creationId xmlns:a16="http://schemas.microsoft.com/office/drawing/2014/main" id="{E969260C-2B11-4CF2-9811-336D04F70685}"/>
              </a:ext>
            </a:extLst>
          </p:cNvPr>
          <p:cNvPicPr>
            <a:picLocks noChangeAspect="1"/>
          </p:cNvPicPr>
          <p:nvPr/>
        </p:nvPicPr>
        <p:blipFill>
          <a:blip r:embed="rId2"/>
          <a:stretch>
            <a:fillRect/>
          </a:stretch>
        </p:blipFill>
        <p:spPr>
          <a:xfrm>
            <a:off x="383822" y="417689"/>
            <a:ext cx="6931378" cy="7620000"/>
          </a:xfrm>
          <a:prstGeom prst="rect">
            <a:avLst/>
          </a:prstGeom>
        </p:spPr>
      </p:pic>
    </p:spTree>
    <p:extLst>
      <p:ext uri="{BB962C8B-B14F-4D97-AF65-F5344CB8AC3E}">
        <p14:creationId xmlns:p14="http://schemas.microsoft.com/office/powerpoint/2010/main" val="272870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AA9CC7F-B629-4DC7-9639-DC99DFED8128}"/>
              </a:ext>
            </a:extLst>
          </p:cNvPr>
          <p:cNvSpPr/>
          <p:nvPr/>
        </p:nvSpPr>
        <p:spPr>
          <a:xfrm>
            <a:off x="12779022" y="7552267"/>
            <a:ext cx="1727200" cy="575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76F5629B-EB9A-482B-9032-B264F1AC4A05}"/>
              </a:ext>
            </a:extLst>
          </p:cNvPr>
          <p:cNvPicPr>
            <a:picLocks noChangeAspect="1"/>
          </p:cNvPicPr>
          <p:nvPr/>
        </p:nvPicPr>
        <p:blipFill>
          <a:blip r:embed="rId2"/>
          <a:stretch>
            <a:fillRect/>
          </a:stretch>
        </p:blipFill>
        <p:spPr>
          <a:xfrm>
            <a:off x="395112" y="321733"/>
            <a:ext cx="6073422" cy="7586133"/>
          </a:xfrm>
          <a:prstGeom prst="rect">
            <a:avLst/>
          </a:prstGeom>
        </p:spPr>
      </p:pic>
      <p:sp>
        <p:nvSpPr>
          <p:cNvPr id="6" name="TextBox 5">
            <a:extLst>
              <a:ext uri="{FF2B5EF4-FFF2-40B4-BE49-F238E27FC236}">
                <a16:creationId xmlns:a16="http://schemas.microsoft.com/office/drawing/2014/main" id="{8F12353D-5A72-4EA4-A391-9C2630C1ED13}"/>
              </a:ext>
            </a:extLst>
          </p:cNvPr>
          <p:cNvSpPr txBox="1"/>
          <p:nvPr/>
        </p:nvSpPr>
        <p:spPr>
          <a:xfrm>
            <a:off x="6750755" y="891823"/>
            <a:ext cx="7755467" cy="6863417"/>
          </a:xfrm>
          <a:prstGeom prst="rect">
            <a:avLst/>
          </a:prstGeom>
          <a:noFill/>
        </p:spPr>
        <p:txBody>
          <a:bodyPr wrap="square">
            <a:spAutoFit/>
          </a:bodyPr>
          <a:lstStyle/>
          <a:p>
            <a:r>
              <a:rPr lang="ru-RU" sz="4000" b="1" dirty="0">
                <a:solidFill>
                  <a:schemeClr val="accent1">
                    <a:lumMod val="75000"/>
                  </a:schemeClr>
                </a:solidFill>
                <a:latin typeface="Google Sans"/>
              </a:rPr>
              <a:t>Т</a:t>
            </a:r>
            <a:r>
              <a:rPr lang="ru-RU" sz="4000" b="1" i="0" dirty="0">
                <a:solidFill>
                  <a:schemeClr val="accent1">
                    <a:lumMod val="75000"/>
                  </a:schemeClr>
                </a:solidFill>
                <a:effectLst/>
                <a:latin typeface="Google Sans"/>
              </a:rPr>
              <a:t>ерморегулятор</a:t>
            </a:r>
            <a:r>
              <a:rPr lang="ru-RU" sz="4000" b="0" i="0" dirty="0">
                <a:solidFill>
                  <a:srgbClr val="E8EAED"/>
                </a:solidFill>
                <a:effectLst/>
                <a:latin typeface="Google Sans"/>
              </a:rPr>
              <a:t> для теплицы </a:t>
            </a:r>
            <a:r>
              <a:rPr lang="ru-RU" sz="4000" b="0" i="0" dirty="0">
                <a:solidFill>
                  <a:srgbClr val="FFFFFF"/>
                </a:solidFill>
                <a:effectLst/>
                <a:latin typeface="Google Sans"/>
              </a:rPr>
              <a:t>работает на основе сенсоров, которые измеряют текущую температуру внутри теплицы</a:t>
            </a:r>
            <a:r>
              <a:rPr lang="ru-RU" sz="4000" b="0" i="0" dirty="0">
                <a:solidFill>
                  <a:srgbClr val="E8EAED"/>
                </a:solidFill>
                <a:effectLst/>
                <a:latin typeface="Google Sans"/>
              </a:rPr>
              <a:t>. Когда температура поднимается выше или опускается ниже заданного предела, терморегулятор активирует соответствующие системы для поддержания желаемой температуры.</a:t>
            </a:r>
            <a:endParaRPr lang="ru-RU" sz="4000" dirty="0"/>
          </a:p>
        </p:txBody>
      </p:sp>
    </p:spTree>
    <p:extLst>
      <p:ext uri="{BB962C8B-B14F-4D97-AF65-F5344CB8AC3E}">
        <p14:creationId xmlns:p14="http://schemas.microsoft.com/office/powerpoint/2010/main" val="395100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503E95B-D17B-4DD4-8998-BE003576FB08}"/>
              </a:ext>
            </a:extLst>
          </p:cNvPr>
          <p:cNvSpPr/>
          <p:nvPr/>
        </p:nvSpPr>
        <p:spPr>
          <a:xfrm>
            <a:off x="12779022" y="7552267"/>
            <a:ext cx="1727200" cy="575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092AC170-C504-44CC-A4D7-3124C79FC905}"/>
              </a:ext>
            </a:extLst>
          </p:cNvPr>
          <p:cNvPicPr>
            <a:picLocks noChangeAspect="1"/>
          </p:cNvPicPr>
          <p:nvPr/>
        </p:nvPicPr>
        <p:blipFill>
          <a:blip r:embed="rId2"/>
          <a:stretch>
            <a:fillRect/>
          </a:stretch>
        </p:blipFill>
        <p:spPr>
          <a:xfrm>
            <a:off x="0" y="270934"/>
            <a:ext cx="5610578" cy="7857066"/>
          </a:xfrm>
          <a:prstGeom prst="rect">
            <a:avLst/>
          </a:prstGeom>
        </p:spPr>
      </p:pic>
      <p:sp>
        <p:nvSpPr>
          <p:cNvPr id="5" name="TextBox 4">
            <a:extLst>
              <a:ext uri="{FF2B5EF4-FFF2-40B4-BE49-F238E27FC236}">
                <a16:creationId xmlns:a16="http://schemas.microsoft.com/office/drawing/2014/main" id="{F5F9F517-6F55-4FC3-8E9A-5C8C8EBA283B}"/>
              </a:ext>
            </a:extLst>
          </p:cNvPr>
          <p:cNvSpPr txBox="1"/>
          <p:nvPr/>
        </p:nvSpPr>
        <p:spPr>
          <a:xfrm>
            <a:off x="6016979" y="948266"/>
            <a:ext cx="6016978" cy="2862322"/>
          </a:xfrm>
          <a:prstGeom prst="rect">
            <a:avLst/>
          </a:prstGeom>
          <a:noFill/>
        </p:spPr>
        <p:txBody>
          <a:bodyPr wrap="square" rtlCol="0">
            <a:spAutoFit/>
          </a:bodyPr>
          <a:lstStyle/>
          <a:p>
            <a:r>
              <a:rPr lang="ru-RU" sz="3600" dirty="0">
                <a:solidFill>
                  <a:schemeClr val="bg1"/>
                </a:solidFill>
              </a:rPr>
              <a:t> </a:t>
            </a:r>
            <a:r>
              <a:rPr lang="ru-RU" sz="3600" b="1" dirty="0">
                <a:solidFill>
                  <a:schemeClr val="accent1">
                    <a:lumMod val="75000"/>
                  </a:schemeClr>
                </a:solidFill>
              </a:rPr>
              <a:t>Датчик освещенности</a:t>
            </a:r>
            <a:r>
              <a:rPr lang="en-US" sz="3600" b="1" dirty="0">
                <a:solidFill>
                  <a:schemeClr val="accent1">
                    <a:lumMod val="75000"/>
                  </a:schemeClr>
                </a:solidFill>
              </a:rPr>
              <a:t>-</a:t>
            </a:r>
            <a:r>
              <a:rPr lang="ru-RU" sz="3600" dirty="0">
                <a:solidFill>
                  <a:schemeClr val="bg1"/>
                </a:solidFill>
              </a:rPr>
              <a:t> нужен нам для освещения </a:t>
            </a:r>
          </a:p>
          <a:p>
            <a:r>
              <a:rPr lang="ru-RU" sz="3600" dirty="0">
                <a:solidFill>
                  <a:schemeClr val="bg1"/>
                </a:solidFill>
              </a:rPr>
              <a:t>Многие растения получают от  этого питательные вещества</a:t>
            </a:r>
            <a:r>
              <a:rPr lang="en-US" sz="3600" dirty="0">
                <a:solidFill>
                  <a:schemeClr val="bg1"/>
                </a:solidFill>
              </a:rPr>
              <a:t>.</a:t>
            </a:r>
            <a:endParaRPr lang="ru-RU" sz="3600" dirty="0">
              <a:solidFill>
                <a:schemeClr val="bg1"/>
              </a:solidFill>
            </a:endParaRPr>
          </a:p>
        </p:txBody>
      </p:sp>
    </p:spTree>
    <p:extLst>
      <p:ext uri="{BB962C8B-B14F-4D97-AF65-F5344CB8AC3E}">
        <p14:creationId xmlns:p14="http://schemas.microsoft.com/office/powerpoint/2010/main" val="415260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2A4229E-85DD-4005-9B14-342A8067D8D1}"/>
              </a:ext>
            </a:extLst>
          </p:cNvPr>
          <p:cNvSpPr/>
          <p:nvPr/>
        </p:nvSpPr>
        <p:spPr>
          <a:xfrm>
            <a:off x="12779022" y="7552267"/>
            <a:ext cx="1727200" cy="575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13F96566-D612-4479-B355-49705E3DD606}"/>
              </a:ext>
            </a:extLst>
          </p:cNvPr>
          <p:cNvPicPr>
            <a:picLocks noChangeAspect="1"/>
          </p:cNvPicPr>
          <p:nvPr/>
        </p:nvPicPr>
        <p:blipFill>
          <a:blip r:embed="rId2"/>
          <a:stretch>
            <a:fillRect/>
          </a:stretch>
        </p:blipFill>
        <p:spPr>
          <a:xfrm>
            <a:off x="0" y="0"/>
            <a:ext cx="7703786" cy="8229600"/>
          </a:xfrm>
          <a:prstGeom prst="rect">
            <a:avLst/>
          </a:prstGeom>
        </p:spPr>
      </p:pic>
      <p:sp>
        <p:nvSpPr>
          <p:cNvPr id="6" name="TextBox 5">
            <a:extLst>
              <a:ext uri="{FF2B5EF4-FFF2-40B4-BE49-F238E27FC236}">
                <a16:creationId xmlns:a16="http://schemas.microsoft.com/office/drawing/2014/main" id="{3B173F75-9FC7-4DD9-9093-4F9EF7893B28}"/>
              </a:ext>
            </a:extLst>
          </p:cNvPr>
          <p:cNvSpPr txBox="1"/>
          <p:nvPr/>
        </p:nvSpPr>
        <p:spPr>
          <a:xfrm>
            <a:off x="6705599" y="745067"/>
            <a:ext cx="7703786" cy="6986528"/>
          </a:xfrm>
          <a:prstGeom prst="rect">
            <a:avLst/>
          </a:prstGeom>
          <a:noFill/>
        </p:spPr>
        <p:txBody>
          <a:bodyPr wrap="square">
            <a:spAutoFit/>
          </a:bodyPr>
          <a:lstStyle/>
          <a:p>
            <a:r>
              <a:rPr lang="ru-RU" sz="2800" dirty="0">
                <a:solidFill>
                  <a:schemeClr val="bg1"/>
                </a:solidFill>
              </a:rPr>
              <a:t>Датчик питательных веществ анализирует содержание и концентрацию минералов в почве или растворе. Он измеряет ключевые параметры, такие как:</a:t>
            </a:r>
          </a:p>
          <a:p>
            <a:r>
              <a:rPr lang="ru-RU" sz="2800" dirty="0">
                <a:solidFill>
                  <a:schemeClr val="bg1"/>
                </a:solidFill>
              </a:rPr>
              <a:t>NPK (азот, фосфор, калий).</a:t>
            </a:r>
          </a:p>
          <a:p>
            <a:r>
              <a:rPr lang="ru-RU" sz="2800" dirty="0" err="1">
                <a:solidFill>
                  <a:schemeClr val="bg1"/>
                </a:solidFill>
              </a:rPr>
              <a:t>pH</a:t>
            </a:r>
            <a:r>
              <a:rPr lang="ru-RU" sz="2800" dirty="0">
                <a:solidFill>
                  <a:schemeClr val="bg1"/>
                </a:solidFill>
              </a:rPr>
              <a:t> почвы.</a:t>
            </a:r>
          </a:p>
          <a:p>
            <a:r>
              <a:rPr lang="ru-RU" sz="2800" dirty="0">
                <a:solidFill>
                  <a:schemeClr val="bg1"/>
                </a:solidFill>
              </a:rPr>
              <a:t>Электропроводность (EC), которая указывает на общее количество растворенных солей. Датчик погружается в почву или воду.</a:t>
            </a:r>
          </a:p>
          <a:p>
            <a:r>
              <a:rPr lang="ru-RU" sz="2800" dirty="0">
                <a:solidFill>
                  <a:schemeClr val="bg1"/>
                </a:solidFill>
              </a:rPr>
              <a:t>Сенсоры определяют электрическое сопротивление или проводимость между электродами, что связано с концентрацией ионов питательных веществ.</a:t>
            </a:r>
          </a:p>
          <a:p>
            <a:r>
              <a:rPr lang="ru-RU" sz="2800" dirty="0">
                <a:solidFill>
                  <a:schemeClr val="bg1"/>
                </a:solidFill>
              </a:rPr>
              <a:t>Полученные данные обрабатываются и передаются на контроллер или облачную платформу.</a:t>
            </a:r>
          </a:p>
        </p:txBody>
      </p:sp>
    </p:spTree>
    <p:extLst>
      <p:ext uri="{BB962C8B-B14F-4D97-AF65-F5344CB8AC3E}">
        <p14:creationId xmlns:p14="http://schemas.microsoft.com/office/powerpoint/2010/main" val="235278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4339" y="636984"/>
            <a:ext cx="7828121" cy="1175147"/>
          </a:xfrm>
          <a:prstGeom prst="rect">
            <a:avLst/>
          </a:prstGeom>
          <a:noFill/>
          <a:ln/>
        </p:spPr>
        <p:txBody>
          <a:bodyPr wrap="square" lIns="0" tIns="0" rIns="0" bIns="0" rtlCol="0" anchor="t"/>
          <a:lstStyle/>
          <a:p>
            <a:pPr marL="0" indent="0">
              <a:lnSpc>
                <a:spcPts val="4600"/>
              </a:lnSpc>
              <a:buNone/>
            </a:pPr>
            <a:r>
              <a:rPr lang="en-US" sz="3700" dirty="0">
                <a:solidFill>
                  <a:srgbClr val="F2F2F3"/>
                </a:solidFill>
                <a:latin typeface="Poppins Light" pitchFamily="34" charset="0"/>
                <a:ea typeface="Poppins Light" pitchFamily="34" charset="-122"/>
                <a:cs typeface="Poppins Light" pitchFamily="34" charset="-120"/>
              </a:rPr>
              <a:t>Автоматизация процессов полива и внесения удобрений</a:t>
            </a:r>
            <a:endParaRPr lang="en-US" sz="3700" dirty="0"/>
          </a:p>
        </p:txBody>
      </p:sp>
      <p:sp>
        <p:nvSpPr>
          <p:cNvPr id="4" name="Shape 1"/>
          <p:cNvSpPr/>
          <p:nvPr/>
        </p:nvSpPr>
        <p:spPr>
          <a:xfrm>
            <a:off x="6414849" y="2094071"/>
            <a:ext cx="22860" cy="5498425"/>
          </a:xfrm>
          <a:prstGeom prst="roundRect">
            <a:avLst>
              <a:gd name="adj" fmla="val 345422"/>
            </a:avLst>
          </a:prstGeom>
          <a:solidFill>
            <a:srgbClr val="56565B"/>
          </a:solidFill>
          <a:ln/>
        </p:spPr>
      </p:sp>
      <p:sp>
        <p:nvSpPr>
          <p:cNvPr id="5" name="Shape 2"/>
          <p:cNvSpPr/>
          <p:nvPr/>
        </p:nvSpPr>
        <p:spPr>
          <a:xfrm>
            <a:off x="6614874" y="2505551"/>
            <a:ext cx="657939" cy="22860"/>
          </a:xfrm>
          <a:prstGeom prst="roundRect">
            <a:avLst>
              <a:gd name="adj" fmla="val 345422"/>
            </a:avLst>
          </a:prstGeom>
          <a:solidFill>
            <a:srgbClr val="56565B"/>
          </a:solidFill>
          <a:ln/>
        </p:spPr>
      </p:sp>
      <p:sp>
        <p:nvSpPr>
          <p:cNvPr id="6" name="Shape 3"/>
          <p:cNvSpPr/>
          <p:nvPr/>
        </p:nvSpPr>
        <p:spPr>
          <a:xfrm>
            <a:off x="6214824" y="2305526"/>
            <a:ext cx="422910" cy="422910"/>
          </a:xfrm>
          <a:prstGeom prst="roundRect">
            <a:avLst>
              <a:gd name="adj" fmla="val 18671"/>
            </a:avLst>
          </a:prstGeom>
          <a:solidFill>
            <a:srgbClr val="3D3D42"/>
          </a:solidFill>
          <a:ln w="7620">
            <a:solidFill>
              <a:srgbClr val="56565B"/>
            </a:solidFill>
            <a:prstDash val="solid"/>
          </a:ln>
        </p:spPr>
      </p:sp>
      <p:sp>
        <p:nvSpPr>
          <p:cNvPr id="7" name="Text 4"/>
          <p:cNvSpPr/>
          <p:nvPr/>
        </p:nvSpPr>
        <p:spPr>
          <a:xfrm>
            <a:off x="6385084" y="2375892"/>
            <a:ext cx="82391" cy="28205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8" name="Text 5"/>
          <p:cNvSpPr/>
          <p:nvPr/>
        </p:nvSpPr>
        <p:spPr>
          <a:xfrm>
            <a:off x="7460218" y="2282071"/>
            <a:ext cx="2350056" cy="293727"/>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1. Анализ данных</a:t>
            </a:r>
            <a:endParaRPr lang="en-US" sz="1850" dirty="0"/>
          </a:p>
        </p:txBody>
      </p:sp>
      <p:sp>
        <p:nvSpPr>
          <p:cNvPr id="9" name="Text 6"/>
          <p:cNvSpPr/>
          <p:nvPr/>
        </p:nvSpPr>
        <p:spPr>
          <a:xfrm>
            <a:off x="7460218" y="2688550"/>
            <a:ext cx="6512243" cy="601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Датчики собирают информацию о потребности растений в воде и питательных веществах.</a:t>
            </a:r>
            <a:endParaRPr lang="en-US" sz="1450" dirty="0"/>
          </a:p>
        </p:txBody>
      </p:sp>
      <p:sp>
        <p:nvSpPr>
          <p:cNvPr id="10" name="Shape 7"/>
          <p:cNvSpPr/>
          <p:nvPr/>
        </p:nvSpPr>
        <p:spPr>
          <a:xfrm>
            <a:off x="6614874" y="4077533"/>
            <a:ext cx="657939" cy="22860"/>
          </a:xfrm>
          <a:prstGeom prst="roundRect">
            <a:avLst>
              <a:gd name="adj" fmla="val 345422"/>
            </a:avLst>
          </a:prstGeom>
          <a:solidFill>
            <a:srgbClr val="56565B"/>
          </a:solidFill>
          <a:ln/>
        </p:spPr>
      </p:sp>
      <p:sp>
        <p:nvSpPr>
          <p:cNvPr id="11" name="Shape 8"/>
          <p:cNvSpPr/>
          <p:nvPr/>
        </p:nvSpPr>
        <p:spPr>
          <a:xfrm>
            <a:off x="6214824" y="3877508"/>
            <a:ext cx="422910" cy="422910"/>
          </a:xfrm>
          <a:prstGeom prst="roundRect">
            <a:avLst>
              <a:gd name="adj" fmla="val 18671"/>
            </a:avLst>
          </a:prstGeom>
          <a:solidFill>
            <a:srgbClr val="3D3D42"/>
          </a:solidFill>
          <a:ln w="7620">
            <a:solidFill>
              <a:srgbClr val="56565B"/>
            </a:solidFill>
            <a:prstDash val="solid"/>
          </a:ln>
        </p:spPr>
      </p:sp>
      <p:sp>
        <p:nvSpPr>
          <p:cNvPr id="12" name="Text 9"/>
          <p:cNvSpPr/>
          <p:nvPr/>
        </p:nvSpPr>
        <p:spPr>
          <a:xfrm>
            <a:off x="6345555" y="3947874"/>
            <a:ext cx="161330" cy="28205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3" name="Text 10"/>
          <p:cNvSpPr/>
          <p:nvPr/>
        </p:nvSpPr>
        <p:spPr>
          <a:xfrm>
            <a:off x="7460218" y="3854053"/>
            <a:ext cx="2350056" cy="293727"/>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2. Планирование</a:t>
            </a:r>
            <a:endParaRPr lang="en-US" sz="1850" dirty="0"/>
          </a:p>
        </p:txBody>
      </p:sp>
      <p:sp>
        <p:nvSpPr>
          <p:cNvPr id="14" name="Text 11"/>
          <p:cNvSpPr/>
          <p:nvPr/>
        </p:nvSpPr>
        <p:spPr>
          <a:xfrm>
            <a:off x="7460218" y="4260533"/>
            <a:ext cx="6512243" cy="300752"/>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Система автоматически планирует полив и внесение удобрений.</a:t>
            </a:r>
            <a:endParaRPr lang="en-US" sz="1450" dirty="0"/>
          </a:p>
        </p:txBody>
      </p:sp>
      <p:sp>
        <p:nvSpPr>
          <p:cNvPr id="15" name="Shape 12"/>
          <p:cNvSpPr/>
          <p:nvPr/>
        </p:nvSpPr>
        <p:spPr>
          <a:xfrm>
            <a:off x="6614874" y="5348764"/>
            <a:ext cx="657939" cy="22860"/>
          </a:xfrm>
          <a:prstGeom prst="roundRect">
            <a:avLst>
              <a:gd name="adj" fmla="val 345422"/>
            </a:avLst>
          </a:prstGeom>
          <a:solidFill>
            <a:srgbClr val="56565B"/>
          </a:solidFill>
          <a:ln/>
        </p:spPr>
      </p:sp>
      <p:sp>
        <p:nvSpPr>
          <p:cNvPr id="16" name="Shape 13"/>
          <p:cNvSpPr/>
          <p:nvPr/>
        </p:nvSpPr>
        <p:spPr>
          <a:xfrm>
            <a:off x="6214824" y="5148739"/>
            <a:ext cx="422910" cy="422910"/>
          </a:xfrm>
          <a:prstGeom prst="roundRect">
            <a:avLst>
              <a:gd name="adj" fmla="val 18671"/>
            </a:avLst>
          </a:prstGeom>
          <a:solidFill>
            <a:srgbClr val="3D3D42"/>
          </a:solidFill>
          <a:ln w="7620">
            <a:solidFill>
              <a:srgbClr val="56565B"/>
            </a:solidFill>
            <a:prstDash val="solid"/>
          </a:ln>
        </p:spPr>
      </p:sp>
      <p:sp>
        <p:nvSpPr>
          <p:cNvPr id="17" name="Text 14"/>
          <p:cNvSpPr/>
          <p:nvPr/>
        </p:nvSpPr>
        <p:spPr>
          <a:xfrm>
            <a:off x="6343769" y="5219105"/>
            <a:ext cx="165021" cy="28205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8" name="Text 15"/>
          <p:cNvSpPr/>
          <p:nvPr/>
        </p:nvSpPr>
        <p:spPr>
          <a:xfrm>
            <a:off x="7460218" y="5125283"/>
            <a:ext cx="2350056" cy="293727"/>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3. Исполнение</a:t>
            </a:r>
            <a:endParaRPr lang="en-US" sz="1850" dirty="0"/>
          </a:p>
        </p:txBody>
      </p:sp>
      <p:sp>
        <p:nvSpPr>
          <p:cNvPr id="19" name="Text 16"/>
          <p:cNvSpPr/>
          <p:nvPr/>
        </p:nvSpPr>
        <p:spPr>
          <a:xfrm>
            <a:off x="7460218" y="5531763"/>
            <a:ext cx="6512243" cy="300752"/>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Автоматизированные системы выполняют полив и внесение удобрений.</a:t>
            </a:r>
            <a:endParaRPr lang="en-US" sz="1450" dirty="0"/>
          </a:p>
        </p:txBody>
      </p:sp>
      <p:sp>
        <p:nvSpPr>
          <p:cNvPr id="20" name="Shape 17"/>
          <p:cNvSpPr/>
          <p:nvPr/>
        </p:nvSpPr>
        <p:spPr>
          <a:xfrm>
            <a:off x="6614874" y="6619994"/>
            <a:ext cx="657939" cy="22860"/>
          </a:xfrm>
          <a:prstGeom prst="roundRect">
            <a:avLst>
              <a:gd name="adj" fmla="val 345422"/>
            </a:avLst>
          </a:prstGeom>
          <a:solidFill>
            <a:srgbClr val="56565B"/>
          </a:solidFill>
          <a:ln/>
        </p:spPr>
      </p:sp>
      <p:sp>
        <p:nvSpPr>
          <p:cNvPr id="21" name="Shape 18"/>
          <p:cNvSpPr/>
          <p:nvPr/>
        </p:nvSpPr>
        <p:spPr>
          <a:xfrm>
            <a:off x="6214824" y="6419969"/>
            <a:ext cx="422910" cy="422910"/>
          </a:xfrm>
          <a:prstGeom prst="roundRect">
            <a:avLst>
              <a:gd name="adj" fmla="val 18671"/>
            </a:avLst>
          </a:prstGeom>
          <a:solidFill>
            <a:srgbClr val="3D3D42"/>
          </a:solidFill>
          <a:ln w="7620">
            <a:solidFill>
              <a:srgbClr val="56565B"/>
            </a:solidFill>
            <a:prstDash val="solid"/>
          </a:ln>
        </p:spPr>
      </p:sp>
      <p:sp>
        <p:nvSpPr>
          <p:cNvPr id="22" name="Text 19"/>
          <p:cNvSpPr/>
          <p:nvPr/>
        </p:nvSpPr>
        <p:spPr>
          <a:xfrm>
            <a:off x="6339840" y="6490335"/>
            <a:ext cx="172879" cy="28205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23" name="Text 20"/>
          <p:cNvSpPr/>
          <p:nvPr/>
        </p:nvSpPr>
        <p:spPr>
          <a:xfrm>
            <a:off x="7460218" y="6396514"/>
            <a:ext cx="2350056" cy="293727"/>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Poppins Light" pitchFamily="34" charset="0"/>
                <a:ea typeface="Poppins Light" pitchFamily="34" charset="-122"/>
                <a:cs typeface="Poppins Light" pitchFamily="34" charset="-120"/>
              </a:rPr>
              <a:t>4. Мониторинг</a:t>
            </a:r>
            <a:endParaRPr lang="en-US" sz="1850" dirty="0"/>
          </a:p>
        </p:txBody>
      </p:sp>
      <p:sp>
        <p:nvSpPr>
          <p:cNvPr id="24" name="Text 21"/>
          <p:cNvSpPr/>
          <p:nvPr/>
        </p:nvSpPr>
        <p:spPr>
          <a:xfrm>
            <a:off x="7460218" y="6802993"/>
            <a:ext cx="6512243" cy="601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Система отслеживает результаты и корректирует план полива и удобрений.</a:t>
            </a:r>
            <a:endParaRPr lang="en-US" sz="1450" dirty="0"/>
          </a:p>
        </p:txBody>
      </p:sp>
      <p:sp>
        <p:nvSpPr>
          <p:cNvPr id="25" name="Прямоугольник 24">
            <a:extLst>
              <a:ext uri="{FF2B5EF4-FFF2-40B4-BE49-F238E27FC236}">
                <a16:creationId xmlns:a16="http://schemas.microsoft.com/office/drawing/2014/main" id="{95BDFC1A-043A-4871-A7BC-87798F67FEC9}"/>
              </a:ext>
            </a:extLst>
          </p:cNvPr>
          <p:cNvSpPr/>
          <p:nvPr/>
        </p:nvSpPr>
        <p:spPr>
          <a:xfrm>
            <a:off x="12835467" y="7592496"/>
            <a:ext cx="1772073" cy="601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7298</TotalTime>
  <Words>694</Words>
  <Application>Microsoft Office PowerPoint</Application>
  <PresentationFormat>Произвольный</PresentationFormat>
  <Paragraphs>104</Paragraphs>
  <Slides>12</Slides>
  <Notes>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12</vt:i4>
      </vt:variant>
    </vt:vector>
  </HeadingPairs>
  <TitlesOfParts>
    <vt:vector size="19" baseType="lpstr">
      <vt:lpstr>Calibri</vt:lpstr>
      <vt:lpstr>Roboto Light</vt:lpstr>
      <vt:lpstr>Google Sans</vt:lpstr>
      <vt:lpstr>Arial</vt:lpstr>
      <vt:lpstr>Poppins Light</vt:lpstr>
      <vt:lpstr>Inter, sans-serif Medium</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raionaibragimova@outlook.com</cp:lastModifiedBy>
  <cp:revision>9</cp:revision>
  <dcterms:created xsi:type="dcterms:W3CDTF">2024-11-21T05:48:17Z</dcterms:created>
  <dcterms:modified xsi:type="dcterms:W3CDTF">2024-11-26T07:27:53Z</dcterms:modified>
</cp:coreProperties>
</file>